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5"/>
  </p:notesMasterIdLst>
  <p:sldIdLst>
    <p:sldId id="256" r:id="rId2"/>
    <p:sldId id="493" r:id="rId3"/>
    <p:sldId id="351" r:id="rId4"/>
    <p:sldId id="349" r:id="rId5"/>
    <p:sldId id="342" r:id="rId6"/>
    <p:sldId id="508" r:id="rId7"/>
    <p:sldId id="509" r:id="rId8"/>
    <p:sldId id="510" r:id="rId9"/>
    <p:sldId id="511" r:id="rId10"/>
    <p:sldId id="512" r:id="rId11"/>
    <p:sldId id="344" r:id="rId12"/>
    <p:sldId id="507" r:id="rId13"/>
    <p:sldId id="348" r:id="rId14"/>
    <p:sldId id="439" r:id="rId15"/>
    <p:sldId id="305" r:id="rId16"/>
    <p:sldId id="306" r:id="rId17"/>
    <p:sldId id="308" r:id="rId18"/>
    <p:sldId id="513" r:id="rId19"/>
    <p:sldId id="514" r:id="rId20"/>
    <p:sldId id="515" r:id="rId21"/>
    <p:sldId id="516" r:id="rId22"/>
    <p:sldId id="491" r:id="rId23"/>
    <p:sldId id="309" r:id="rId24"/>
    <p:sldId id="518" r:id="rId25"/>
    <p:sldId id="519" r:id="rId26"/>
    <p:sldId id="520" r:id="rId27"/>
    <p:sldId id="521" r:id="rId28"/>
    <p:sldId id="525" r:id="rId29"/>
    <p:sldId id="526" r:id="rId30"/>
    <p:sldId id="527" r:id="rId31"/>
    <p:sldId id="522" r:id="rId32"/>
    <p:sldId id="531" r:id="rId33"/>
    <p:sldId id="530" r:id="rId34"/>
    <p:sldId id="528" r:id="rId35"/>
    <p:sldId id="529" r:id="rId36"/>
    <p:sldId id="517" r:id="rId37"/>
    <p:sldId id="523" r:id="rId38"/>
    <p:sldId id="310" r:id="rId39"/>
    <p:sldId id="524" r:id="rId40"/>
    <p:sldId id="350" r:id="rId41"/>
    <p:sldId id="483" r:id="rId42"/>
    <p:sldId id="340" r:id="rId43"/>
    <p:sldId id="359" r:id="rId44"/>
    <p:sldId id="360" r:id="rId45"/>
    <p:sldId id="361" r:id="rId46"/>
    <p:sldId id="362" r:id="rId47"/>
    <p:sldId id="363" r:id="rId48"/>
    <p:sldId id="410" r:id="rId49"/>
    <p:sldId id="408" r:id="rId50"/>
    <p:sldId id="414" r:id="rId51"/>
    <p:sldId id="409" r:id="rId52"/>
    <p:sldId id="370" r:id="rId53"/>
    <p:sldId id="411" r:id="rId54"/>
    <p:sldId id="412" r:id="rId55"/>
    <p:sldId id="373" r:id="rId56"/>
    <p:sldId id="490" r:id="rId57"/>
    <p:sldId id="413" r:id="rId58"/>
    <p:sldId id="375" r:id="rId59"/>
    <p:sldId id="441" r:id="rId60"/>
    <p:sldId id="377" r:id="rId61"/>
    <p:sldId id="417" r:id="rId62"/>
    <p:sldId id="452" r:id="rId63"/>
    <p:sldId id="431" r:id="rId6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p:scale>
          <a:sx n="75" d="100"/>
          <a:sy n="75" d="100"/>
        </p:scale>
        <p:origin x="-2608" y="-744"/>
      </p:cViewPr>
      <p:guideLst>
        <p:guide orient="horz" pos="2160"/>
        <p:guide pos="2880"/>
      </p:guideLst>
    </p:cSldViewPr>
  </p:slideViewPr>
  <p:notesTextViewPr>
    <p:cViewPr>
      <p:scale>
        <a:sx n="100" d="100"/>
        <a:sy n="100" d="100"/>
      </p:scale>
      <p:origin x="0" y="0"/>
    </p:cViewPr>
  </p:notesTextViewPr>
  <p:sorterViewPr>
    <p:cViewPr>
      <p:scale>
        <a:sx n="62" d="100"/>
        <a:sy n="62" d="100"/>
      </p:scale>
      <p:origin x="0" y="288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notesMaster" Target="notesMasters/notesMaster1.xml"/><Relationship Id="rId66" Type="http://schemas.openxmlformats.org/officeDocument/2006/relationships/printerSettings" Target="printerSettings/printerSettings1.bin"/><Relationship Id="rId67" Type="http://schemas.openxmlformats.org/officeDocument/2006/relationships/presProps" Target="presProps.xml"/><Relationship Id="rId68" Type="http://schemas.openxmlformats.org/officeDocument/2006/relationships/viewProps" Target="viewProps.xml"/><Relationship Id="rId69" Type="http://schemas.openxmlformats.org/officeDocument/2006/relationships/theme" Target="theme/theme1.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SG"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5205824-5321-4B53-9B88-A1B037CC8B0F}" type="datetimeFigureOut">
              <a:rPr lang="en-SG" smtClean="0"/>
              <a:t>25/01/18</a:t>
            </a:fld>
            <a:endParaRPr lang="en-SG"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SG"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SG"/>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SG"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DA12294-EE6E-4FAF-9392-76D71630716B}" type="slidenum">
              <a:rPr lang="en-SG" smtClean="0"/>
              <a:t>‹#›</a:t>
            </a:fld>
            <a:endParaRPr lang="en-SG" dirty="0"/>
          </a:p>
        </p:txBody>
      </p:sp>
    </p:spTree>
    <p:extLst>
      <p:ext uri="{BB962C8B-B14F-4D97-AF65-F5344CB8AC3E}">
        <p14:creationId xmlns:p14="http://schemas.microsoft.com/office/powerpoint/2010/main" val="15977925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DA12294-EE6E-4FAF-9392-76D71630716B}" type="slidenum">
              <a:rPr lang="en-SG" smtClean="0"/>
              <a:t>5</a:t>
            </a:fld>
            <a:endParaRPr lang="en-SG" dirty="0"/>
          </a:p>
        </p:txBody>
      </p:sp>
    </p:spTree>
    <p:extLst>
      <p:ext uri="{BB962C8B-B14F-4D97-AF65-F5344CB8AC3E}">
        <p14:creationId xmlns:p14="http://schemas.microsoft.com/office/powerpoint/2010/main" val="10515692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DA12294-EE6E-4FAF-9392-76D71630716B}" type="slidenum">
              <a:rPr lang="en-SG" smtClean="0"/>
              <a:t>26</a:t>
            </a:fld>
            <a:endParaRPr lang="en-SG" dirty="0"/>
          </a:p>
        </p:txBody>
      </p:sp>
    </p:spTree>
    <p:extLst>
      <p:ext uri="{BB962C8B-B14F-4D97-AF65-F5344CB8AC3E}">
        <p14:creationId xmlns:p14="http://schemas.microsoft.com/office/powerpoint/2010/main" val="10267236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DA12294-EE6E-4FAF-9392-76D71630716B}" type="slidenum">
              <a:rPr lang="en-SG" smtClean="0"/>
              <a:t>27</a:t>
            </a:fld>
            <a:endParaRPr lang="en-SG" dirty="0"/>
          </a:p>
        </p:txBody>
      </p:sp>
    </p:spTree>
    <p:extLst>
      <p:ext uri="{BB962C8B-B14F-4D97-AF65-F5344CB8AC3E}">
        <p14:creationId xmlns:p14="http://schemas.microsoft.com/office/powerpoint/2010/main" val="10267236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DA12294-EE6E-4FAF-9392-76D71630716B}" type="slidenum">
              <a:rPr lang="en-SG" smtClean="0"/>
              <a:t>28</a:t>
            </a:fld>
            <a:endParaRPr lang="en-SG" dirty="0"/>
          </a:p>
        </p:txBody>
      </p:sp>
    </p:spTree>
    <p:extLst>
      <p:ext uri="{BB962C8B-B14F-4D97-AF65-F5344CB8AC3E}">
        <p14:creationId xmlns:p14="http://schemas.microsoft.com/office/powerpoint/2010/main" val="10267236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DA12294-EE6E-4FAF-9392-76D71630716B}" type="slidenum">
              <a:rPr lang="en-SG" smtClean="0"/>
              <a:t>29</a:t>
            </a:fld>
            <a:endParaRPr lang="en-SG" dirty="0"/>
          </a:p>
        </p:txBody>
      </p:sp>
    </p:spTree>
    <p:extLst>
      <p:ext uri="{BB962C8B-B14F-4D97-AF65-F5344CB8AC3E}">
        <p14:creationId xmlns:p14="http://schemas.microsoft.com/office/powerpoint/2010/main" val="10267236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DA12294-EE6E-4FAF-9392-76D71630716B}" type="slidenum">
              <a:rPr lang="en-SG" smtClean="0"/>
              <a:t>30</a:t>
            </a:fld>
            <a:endParaRPr lang="en-SG" dirty="0"/>
          </a:p>
        </p:txBody>
      </p:sp>
    </p:spTree>
    <p:extLst>
      <p:ext uri="{BB962C8B-B14F-4D97-AF65-F5344CB8AC3E}">
        <p14:creationId xmlns:p14="http://schemas.microsoft.com/office/powerpoint/2010/main" val="10267236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DA12294-EE6E-4FAF-9392-76D71630716B}" type="slidenum">
              <a:rPr lang="en-SG" smtClean="0"/>
              <a:t>31</a:t>
            </a:fld>
            <a:endParaRPr lang="en-SG" dirty="0"/>
          </a:p>
        </p:txBody>
      </p:sp>
    </p:spTree>
    <p:extLst>
      <p:ext uri="{BB962C8B-B14F-4D97-AF65-F5344CB8AC3E}">
        <p14:creationId xmlns:p14="http://schemas.microsoft.com/office/powerpoint/2010/main" val="10267236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DA12294-EE6E-4FAF-9392-76D71630716B}" type="slidenum">
              <a:rPr lang="en-SG" smtClean="0"/>
              <a:t>34</a:t>
            </a:fld>
            <a:endParaRPr lang="en-SG" dirty="0"/>
          </a:p>
        </p:txBody>
      </p:sp>
    </p:spTree>
    <p:extLst>
      <p:ext uri="{BB962C8B-B14F-4D97-AF65-F5344CB8AC3E}">
        <p14:creationId xmlns:p14="http://schemas.microsoft.com/office/powerpoint/2010/main" val="10267236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DA12294-EE6E-4FAF-9392-76D71630716B}" type="slidenum">
              <a:rPr lang="en-SG" smtClean="0"/>
              <a:t>35</a:t>
            </a:fld>
            <a:endParaRPr lang="en-SG" dirty="0"/>
          </a:p>
        </p:txBody>
      </p:sp>
    </p:spTree>
    <p:extLst>
      <p:ext uri="{BB962C8B-B14F-4D97-AF65-F5344CB8AC3E}">
        <p14:creationId xmlns:p14="http://schemas.microsoft.com/office/powerpoint/2010/main" val="10267236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a:t>
            </a:r>
            <a:r>
              <a:rPr lang="en-US" baseline="0" dirty="0" smtClean="0"/>
              <a:t> know Java and Object oriented programming. Hence, you know about inheritance. Give examples of the Employee class who have similar benefits but distinguish special features of assistant, associate and full professors and administration. </a:t>
            </a:r>
            <a:endParaRPr lang="en-US" dirty="0"/>
          </a:p>
        </p:txBody>
      </p:sp>
      <p:sp>
        <p:nvSpPr>
          <p:cNvPr id="4" name="Slide Number Placeholder 3"/>
          <p:cNvSpPr>
            <a:spLocks noGrp="1"/>
          </p:cNvSpPr>
          <p:nvPr>
            <p:ph type="sldNum" sz="quarter" idx="10"/>
          </p:nvPr>
        </p:nvSpPr>
        <p:spPr/>
        <p:txBody>
          <a:bodyPr/>
          <a:lstStyle/>
          <a:p>
            <a:fld id="{EDA12294-EE6E-4FAF-9392-76D71630716B}" type="slidenum">
              <a:rPr lang="en-SG" smtClean="0"/>
              <a:t>38</a:t>
            </a:fld>
            <a:endParaRPr lang="en-SG" dirty="0"/>
          </a:p>
        </p:txBody>
      </p:sp>
    </p:spTree>
    <p:extLst>
      <p:ext uri="{BB962C8B-B14F-4D97-AF65-F5344CB8AC3E}">
        <p14:creationId xmlns:p14="http://schemas.microsoft.com/office/powerpoint/2010/main" val="36806601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Talk about</a:t>
            </a:r>
            <a:r>
              <a:rPr lang="en-US" baseline="0" dirty="0" smtClean="0"/>
              <a:t> C, C++, Java. Talk about Basic, it used to be the language I started. Ask question whether anybody knows Basic? Talk about Cobol – language used in mainframe system. Talk about LISP, functional language. </a:t>
            </a:r>
            <a:endParaRPr lang="en-US" dirty="0"/>
          </a:p>
        </p:txBody>
      </p:sp>
      <p:sp>
        <p:nvSpPr>
          <p:cNvPr id="4" name="Slide Number Placeholder 3"/>
          <p:cNvSpPr>
            <a:spLocks noGrp="1"/>
          </p:cNvSpPr>
          <p:nvPr>
            <p:ph type="sldNum" sz="quarter" idx="10"/>
          </p:nvPr>
        </p:nvSpPr>
        <p:spPr/>
        <p:txBody>
          <a:bodyPr/>
          <a:lstStyle/>
          <a:p>
            <a:fld id="{EDA12294-EE6E-4FAF-9392-76D71630716B}" type="slidenum">
              <a:rPr lang="en-SG" smtClean="0"/>
              <a:t>45</a:t>
            </a:fld>
            <a:endParaRPr lang="en-SG" dirty="0"/>
          </a:p>
        </p:txBody>
      </p:sp>
    </p:spTree>
    <p:extLst>
      <p:ext uri="{BB962C8B-B14F-4D97-AF65-F5344CB8AC3E}">
        <p14:creationId xmlns:p14="http://schemas.microsoft.com/office/powerpoint/2010/main" val="26713542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What’s the implication in software engineering?</a:t>
            </a:r>
            <a:r>
              <a:rPr lang="en-US" baseline="0" dirty="0" smtClean="0"/>
              <a:t> We concentrate on the most relevant details at a point and ignore the details. Refine design strategies step by step. </a:t>
            </a:r>
            <a:endParaRPr lang="en-US" dirty="0"/>
          </a:p>
        </p:txBody>
      </p:sp>
      <p:sp>
        <p:nvSpPr>
          <p:cNvPr id="4" name="Slide Number Placeholder 3"/>
          <p:cNvSpPr>
            <a:spLocks noGrp="1"/>
          </p:cNvSpPr>
          <p:nvPr>
            <p:ph type="sldNum" sz="quarter" idx="10"/>
          </p:nvPr>
        </p:nvSpPr>
        <p:spPr/>
        <p:txBody>
          <a:bodyPr/>
          <a:lstStyle/>
          <a:p>
            <a:fld id="{EDA12294-EE6E-4FAF-9392-76D71630716B}" type="slidenum">
              <a:rPr lang="en-SG" smtClean="0"/>
              <a:t>15</a:t>
            </a:fld>
            <a:endParaRPr lang="en-SG" dirty="0"/>
          </a:p>
        </p:txBody>
      </p:sp>
    </p:spTree>
    <p:extLst>
      <p:ext uri="{BB962C8B-B14F-4D97-AF65-F5344CB8AC3E}">
        <p14:creationId xmlns:p14="http://schemas.microsoft.com/office/powerpoint/2010/main" val="107470816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Well</a:t>
            </a:r>
            <a:r>
              <a:rPr lang="en-US" baseline="0" dirty="0" smtClean="0"/>
              <a:t> of course, we cannot just use natural language. Again we cannot also use 0 or 1 to write program (I used to). Finding the right level of abstraction for programming application is important. </a:t>
            </a:r>
            <a:endParaRPr lang="en-US" dirty="0"/>
          </a:p>
        </p:txBody>
      </p:sp>
      <p:sp>
        <p:nvSpPr>
          <p:cNvPr id="4" name="Slide Number Placeholder 3"/>
          <p:cNvSpPr>
            <a:spLocks noGrp="1"/>
          </p:cNvSpPr>
          <p:nvPr>
            <p:ph type="sldNum" sz="quarter" idx="10"/>
          </p:nvPr>
        </p:nvSpPr>
        <p:spPr/>
        <p:txBody>
          <a:bodyPr/>
          <a:lstStyle/>
          <a:p>
            <a:fld id="{EDA12294-EE6E-4FAF-9392-76D71630716B}" type="slidenum">
              <a:rPr lang="en-SG" smtClean="0"/>
              <a:t>47</a:t>
            </a:fld>
            <a:endParaRPr lang="en-SG" dirty="0"/>
          </a:p>
        </p:txBody>
      </p:sp>
    </p:spTree>
    <p:extLst>
      <p:ext uri="{BB962C8B-B14F-4D97-AF65-F5344CB8AC3E}">
        <p14:creationId xmlns:p14="http://schemas.microsoft.com/office/powerpoint/2010/main" val="37155270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do you get from this requirement? Extremely</a:t>
            </a:r>
            <a:r>
              <a:rPr lang="en-US" baseline="0" dirty="0" smtClean="0"/>
              <a:t> informal to start with.</a:t>
            </a:r>
            <a:endParaRPr lang="en-US" dirty="0"/>
          </a:p>
        </p:txBody>
      </p:sp>
      <p:sp>
        <p:nvSpPr>
          <p:cNvPr id="4" name="Slide Number Placeholder 3"/>
          <p:cNvSpPr>
            <a:spLocks noGrp="1"/>
          </p:cNvSpPr>
          <p:nvPr>
            <p:ph type="sldNum" sz="quarter" idx="10"/>
          </p:nvPr>
        </p:nvSpPr>
        <p:spPr/>
        <p:txBody>
          <a:bodyPr/>
          <a:lstStyle/>
          <a:p>
            <a:fld id="{EDA12294-EE6E-4FAF-9392-76D71630716B}" type="slidenum">
              <a:rPr lang="en-SG" smtClean="0"/>
              <a:t>52</a:t>
            </a:fld>
            <a:endParaRPr lang="en-SG" dirty="0"/>
          </a:p>
        </p:txBody>
      </p:sp>
    </p:spTree>
    <p:extLst>
      <p:ext uri="{BB962C8B-B14F-4D97-AF65-F5344CB8AC3E}">
        <p14:creationId xmlns:p14="http://schemas.microsoft.com/office/powerpoint/2010/main" val="1844030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Say if the administrator is user, she</a:t>
            </a:r>
            <a:r>
              <a:rPr lang="en-US" baseline="0" dirty="0" smtClean="0"/>
              <a:t> can transfer money or view all money associated with different accounts. </a:t>
            </a:r>
            <a:endParaRPr lang="en-US" dirty="0"/>
          </a:p>
        </p:txBody>
      </p:sp>
      <p:sp>
        <p:nvSpPr>
          <p:cNvPr id="4" name="Slide Number Placeholder 3"/>
          <p:cNvSpPr>
            <a:spLocks noGrp="1"/>
          </p:cNvSpPr>
          <p:nvPr>
            <p:ph type="sldNum" sz="quarter" idx="10"/>
          </p:nvPr>
        </p:nvSpPr>
        <p:spPr/>
        <p:txBody>
          <a:bodyPr/>
          <a:lstStyle/>
          <a:p>
            <a:fld id="{EDA12294-EE6E-4FAF-9392-76D71630716B}" type="slidenum">
              <a:rPr lang="en-SG" smtClean="0"/>
              <a:t>54</a:t>
            </a:fld>
            <a:endParaRPr lang="en-SG" dirty="0"/>
          </a:p>
        </p:txBody>
      </p:sp>
    </p:spTree>
    <p:extLst>
      <p:ext uri="{BB962C8B-B14F-4D97-AF65-F5344CB8AC3E}">
        <p14:creationId xmlns:p14="http://schemas.microsoft.com/office/powerpoint/2010/main" val="344473489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 affect the core functionality , but very important</a:t>
            </a:r>
            <a:r>
              <a:rPr lang="en-US" baseline="0" dirty="0" smtClean="0"/>
              <a:t> for the business. </a:t>
            </a:r>
            <a:endParaRPr lang="en-US" dirty="0"/>
          </a:p>
        </p:txBody>
      </p:sp>
      <p:sp>
        <p:nvSpPr>
          <p:cNvPr id="4" name="Slide Number Placeholder 3"/>
          <p:cNvSpPr>
            <a:spLocks noGrp="1"/>
          </p:cNvSpPr>
          <p:nvPr>
            <p:ph type="sldNum" sz="quarter" idx="10"/>
          </p:nvPr>
        </p:nvSpPr>
        <p:spPr/>
        <p:txBody>
          <a:bodyPr/>
          <a:lstStyle/>
          <a:p>
            <a:fld id="{EDA12294-EE6E-4FAF-9392-76D71630716B}" type="slidenum">
              <a:rPr lang="en-SG" smtClean="0"/>
              <a:t>58</a:t>
            </a:fld>
            <a:endParaRPr lang="en-SG" dirty="0"/>
          </a:p>
        </p:txBody>
      </p:sp>
    </p:spTree>
    <p:extLst>
      <p:ext uri="{BB962C8B-B14F-4D97-AF65-F5344CB8AC3E}">
        <p14:creationId xmlns:p14="http://schemas.microsoft.com/office/powerpoint/2010/main" val="53457985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“Interacts</a:t>
            </a:r>
            <a:r>
              <a:rPr lang="en-US" baseline="0" dirty="0" smtClean="0"/>
              <a:t> with</a:t>
            </a:r>
            <a:r>
              <a:rPr lang="en-US" dirty="0" smtClean="0"/>
              <a:t>” captures the</a:t>
            </a:r>
            <a:r>
              <a:rPr lang="en-US" baseline="0" dirty="0" smtClean="0"/>
              <a:t> set of use case documents “this” use case interacts with. </a:t>
            </a:r>
            <a:endParaRPr lang="en-US" dirty="0"/>
          </a:p>
        </p:txBody>
      </p:sp>
      <p:sp>
        <p:nvSpPr>
          <p:cNvPr id="4" name="Slide Number Placeholder 3"/>
          <p:cNvSpPr>
            <a:spLocks noGrp="1"/>
          </p:cNvSpPr>
          <p:nvPr>
            <p:ph type="sldNum" sz="quarter" idx="10"/>
          </p:nvPr>
        </p:nvSpPr>
        <p:spPr/>
        <p:txBody>
          <a:bodyPr/>
          <a:lstStyle/>
          <a:p>
            <a:fld id="{EDA12294-EE6E-4FAF-9392-76D71630716B}" type="slidenum">
              <a:rPr lang="en-SG" smtClean="0"/>
              <a:t>60</a:t>
            </a:fld>
            <a:endParaRPr lang="en-SG" dirty="0"/>
          </a:p>
        </p:txBody>
      </p:sp>
    </p:spTree>
    <p:extLst>
      <p:ext uri="{BB962C8B-B14F-4D97-AF65-F5344CB8AC3E}">
        <p14:creationId xmlns:p14="http://schemas.microsoft.com/office/powerpoint/2010/main" val="3284552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Human mind can handle complexity</a:t>
            </a:r>
            <a:r>
              <a:rPr lang="en-US" baseline="0" dirty="0" smtClean="0"/>
              <a:t> only up to a certain threshold. Hence, decomposition helps in the design process. For your app searching for restaurants, let us say someone focus on the search algorithm whereas someone focus on the GUI development. </a:t>
            </a:r>
            <a:endParaRPr lang="en-US" dirty="0"/>
          </a:p>
        </p:txBody>
      </p:sp>
      <p:sp>
        <p:nvSpPr>
          <p:cNvPr id="4" name="Slide Number Placeholder 3"/>
          <p:cNvSpPr>
            <a:spLocks noGrp="1"/>
          </p:cNvSpPr>
          <p:nvPr>
            <p:ph type="sldNum" sz="quarter" idx="10"/>
          </p:nvPr>
        </p:nvSpPr>
        <p:spPr/>
        <p:txBody>
          <a:bodyPr/>
          <a:lstStyle/>
          <a:p>
            <a:fld id="{EDA12294-EE6E-4FAF-9392-76D71630716B}" type="slidenum">
              <a:rPr lang="en-SG" smtClean="0"/>
              <a:t>17</a:t>
            </a:fld>
            <a:endParaRPr lang="en-SG" dirty="0"/>
          </a:p>
        </p:txBody>
      </p:sp>
    </p:spTree>
    <p:extLst>
      <p:ext uri="{BB962C8B-B14F-4D97-AF65-F5344CB8AC3E}">
        <p14:creationId xmlns:p14="http://schemas.microsoft.com/office/powerpoint/2010/main" val="36366459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Human mind can handle complexity</a:t>
            </a:r>
            <a:r>
              <a:rPr lang="en-US" baseline="0" dirty="0" smtClean="0"/>
              <a:t> only up to a certain threshold. Hence, decomposition helps in the design process. For your app searching for restaurants, let us say someone focus on the search algorithm whereas someone focus on the GUI development. </a:t>
            </a:r>
            <a:endParaRPr lang="en-US" dirty="0"/>
          </a:p>
        </p:txBody>
      </p:sp>
      <p:sp>
        <p:nvSpPr>
          <p:cNvPr id="4" name="Slide Number Placeholder 3"/>
          <p:cNvSpPr>
            <a:spLocks noGrp="1"/>
          </p:cNvSpPr>
          <p:nvPr>
            <p:ph type="sldNum" sz="quarter" idx="10"/>
          </p:nvPr>
        </p:nvSpPr>
        <p:spPr/>
        <p:txBody>
          <a:bodyPr/>
          <a:lstStyle/>
          <a:p>
            <a:fld id="{EDA12294-EE6E-4FAF-9392-76D71630716B}" type="slidenum">
              <a:rPr lang="en-SG" smtClean="0"/>
              <a:t>18</a:t>
            </a:fld>
            <a:endParaRPr lang="en-SG" dirty="0"/>
          </a:p>
        </p:txBody>
      </p:sp>
    </p:spTree>
    <p:extLst>
      <p:ext uri="{BB962C8B-B14F-4D97-AF65-F5344CB8AC3E}">
        <p14:creationId xmlns:p14="http://schemas.microsoft.com/office/powerpoint/2010/main" val="36366459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Human mind can handle complexity</a:t>
            </a:r>
            <a:r>
              <a:rPr lang="en-US" baseline="0" dirty="0" smtClean="0"/>
              <a:t> only up to a certain threshold. Hence, decomposition helps in the design process. For your app searching for restaurants, let us say someone focus on the search algorithm whereas someone focus on the GUI development. </a:t>
            </a:r>
            <a:endParaRPr lang="en-US" dirty="0"/>
          </a:p>
        </p:txBody>
      </p:sp>
      <p:sp>
        <p:nvSpPr>
          <p:cNvPr id="4" name="Slide Number Placeholder 3"/>
          <p:cNvSpPr>
            <a:spLocks noGrp="1"/>
          </p:cNvSpPr>
          <p:nvPr>
            <p:ph type="sldNum" sz="quarter" idx="10"/>
          </p:nvPr>
        </p:nvSpPr>
        <p:spPr/>
        <p:txBody>
          <a:bodyPr/>
          <a:lstStyle/>
          <a:p>
            <a:fld id="{EDA12294-EE6E-4FAF-9392-76D71630716B}" type="slidenum">
              <a:rPr lang="en-SG" smtClean="0"/>
              <a:t>19</a:t>
            </a:fld>
            <a:endParaRPr lang="en-SG" dirty="0"/>
          </a:p>
        </p:txBody>
      </p:sp>
    </p:spTree>
    <p:extLst>
      <p:ext uri="{BB962C8B-B14F-4D97-AF65-F5344CB8AC3E}">
        <p14:creationId xmlns:p14="http://schemas.microsoft.com/office/powerpoint/2010/main" val="36366459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Human mind can handle complexity</a:t>
            </a:r>
            <a:r>
              <a:rPr lang="en-US" baseline="0" dirty="0" smtClean="0"/>
              <a:t> only up to a certain threshold. Hence, decomposition helps in the design process. For your app searching for restaurants, let us say someone focus on the search algorithm whereas someone focus on the GUI development. </a:t>
            </a:r>
            <a:endParaRPr lang="en-US" dirty="0"/>
          </a:p>
        </p:txBody>
      </p:sp>
      <p:sp>
        <p:nvSpPr>
          <p:cNvPr id="4" name="Slide Number Placeholder 3"/>
          <p:cNvSpPr>
            <a:spLocks noGrp="1"/>
          </p:cNvSpPr>
          <p:nvPr>
            <p:ph type="sldNum" sz="quarter" idx="10"/>
          </p:nvPr>
        </p:nvSpPr>
        <p:spPr/>
        <p:txBody>
          <a:bodyPr/>
          <a:lstStyle/>
          <a:p>
            <a:fld id="{EDA12294-EE6E-4FAF-9392-76D71630716B}" type="slidenum">
              <a:rPr lang="en-SG" smtClean="0"/>
              <a:t>20</a:t>
            </a:fld>
            <a:endParaRPr lang="en-SG" dirty="0"/>
          </a:p>
        </p:txBody>
      </p:sp>
    </p:spTree>
    <p:extLst>
      <p:ext uri="{BB962C8B-B14F-4D97-AF65-F5344CB8AC3E}">
        <p14:creationId xmlns:p14="http://schemas.microsoft.com/office/powerpoint/2010/main" val="36366459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DA12294-EE6E-4FAF-9392-76D71630716B}" type="slidenum">
              <a:rPr lang="en-SG" smtClean="0"/>
              <a:t>23</a:t>
            </a:fld>
            <a:endParaRPr lang="en-SG" dirty="0"/>
          </a:p>
        </p:txBody>
      </p:sp>
    </p:spTree>
    <p:extLst>
      <p:ext uri="{BB962C8B-B14F-4D97-AF65-F5344CB8AC3E}">
        <p14:creationId xmlns:p14="http://schemas.microsoft.com/office/powerpoint/2010/main" val="10267236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DA12294-EE6E-4FAF-9392-76D71630716B}" type="slidenum">
              <a:rPr lang="en-SG" smtClean="0"/>
              <a:t>24</a:t>
            </a:fld>
            <a:endParaRPr lang="en-SG" dirty="0"/>
          </a:p>
        </p:txBody>
      </p:sp>
    </p:spTree>
    <p:extLst>
      <p:ext uri="{BB962C8B-B14F-4D97-AF65-F5344CB8AC3E}">
        <p14:creationId xmlns:p14="http://schemas.microsoft.com/office/powerpoint/2010/main" val="10267236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DA12294-EE6E-4FAF-9392-76D71630716B}" type="slidenum">
              <a:rPr lang="en-SG" smtClean="0"/>
              <a:t>25</a:t>
            </a:fld>
            <a:endParaRPr lang="en-SG" dirty="0"/>
          </a:p>
        </p:txBody>
      </p:sp>
    </p:spTree>
    <p:extLst>
      <p:ext uri="{BB962C8B-B14F-4D97-AF65-F5344CB8AC3E}">
        <p14:creationId xmlns:p14="http://schemas.microsoft.com/office/powerpoint/2010/main" val="10267236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5F103A24-99B6-4E55-9335-07D52F34786C}" type="datetime1">
              <a:rPr lang="en-US" smtClean="0"/>
              <a:t>25/01/18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0DF8015-2946-4773-9F69-7F559F72CDBE}" type="datetime1">
              <a:rPr lang="en-US" smtClean="0"/>
              <a:t>25/01/18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8A58743-26CE-4117-9763-CE742F2AE06A}" type="datetime1">
              <a:rPr lang="en-US" smtClean="0"/>
              <a:t>25/01/18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C3F39F7-FCFA-4121-9380-3577663473D1}" type="datetime1">
              <a:rPr lang="en-US" smtClean="0"/>
              <a:t>25/01/18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C01C0B7-2629-4ECE-9B89-7F3A19F2EB8A}" type="datetime1">
              <a:rPr lang="en-US" smtClean="0"/>
              <a:t>25/01/18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7F131921-94CD-443A-91C8-E472A101A9F5}" type="datetime1">
              <a:rPr lang="en-US" smtClean="0"/>
              <a:t>25/01/18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C678B0FC-42F3-4CD8-A865-7A67AC58407C}" type="datetime1">
              <a:rPr lang="en-US" smtClean="0"/>
              <a:t>25/01/18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8726468E-A656-430C-9266-EF31D152F860}" type="datetime1">
              <a:rPr lang="en-US" smtClean="0"/>
              <a:t>25/01/18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9D5D888-3D63-43FA-81EE-F1FCC40F1EEB}" type="datetime1">
              <a:rPr lang="en-US" smtClean="0"/>
              <a:t>25/01/18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1C49AE6-B57E-4AF6-B829-4372B392B103}" type="datetime1">
              <a:rPr lang="en-US" smtClean="0"/>
              <a:t>25/01/18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08F8980-D2A7-41F4-BCE2-44B1F242F05A}" type="datetime1">
              <a:rPr lang="en-US" smtClean="0"/>
              <a:t>25/01/18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C470C8A-2BBA-4B0E-B1D3-6DC5DD0322B1}" type="datetime1">
              <a:rPr lang="en-US" smtClean="0"/>
              <a:t>25/01/18</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 Id="rId3"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2.xml.rels><?xml version="1.0" encoding="UTF-8" standalone="yes"?>
<Relationships xmlns="http://schemas.openxmlformats.org/package/2006/relationships"><Relationship Id="rId3" Type="http://schemas.openxmlformats.org/officeDocument/2006/relationships/image" Target="../media/image2.emf"/><Relationship Id="rId4" Type="http://schemas.openxmlformats.org/officeDocument/2006/relationships/image" Target="../media/image3.emf"/><Relationship Id="rId5" Type="http://schemas.openxmlformats.org/officeDocument/2006/relationships/image" Target="../media/image4.emf"/><Relationship Id="rId6" Type="http://schemas.openxmlformats.org/officeDocument/2006/relationships/image" Target="../media/image5.emf"/><Relationship Id="rId1" Type="http://schemas.openxmlformats.org/officeDocument/2006/relationships/slideLayout" Target="../slideLayouts/slideLayout2.xml"/><Relationship Id="rId2" Type="http://schemas.openxmlformats.org/officeDocument/2006/relationships/image" Target="../media/image1.em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6.png"/></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29.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34.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20.pn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35.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20.png"/><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6.emf"/></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hyperlink" Target="http://tinyurl.com/2cf9lx6" TargetMode="External"/><Relationship Id="rId3" Type="http://schemas.openxmlformats.org/officeDocument/2006/relationships/image" Target="../media/image23.jpe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hyperlink" Target="http://www.levenez.com/lang/lang_a4.pdf" TargetMode="External"/><Relationship Id="rId1" Type="http://schemas.openxmlformats.org/officeDocument/2006/relationships/slideLayout" Target="../slideLayouts/slideLayout6.xml"/><Relationship Id="rId2" Type="http://schemas.openxmlformats.org/officeDocument/2006/relationships/notesSlide" Target="../notesSlides/notesSlide19.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5.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 Id="rId3" Type="http://schemas.openxmlformats.org/officeDocument/2006/relationships/image" Target="../media/image26.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jpeg"/><Relationship Id="rId3" Type="http://schemas.openxmlformats.org/officeDocument/2006/relationships/hyperlink" Target="http://mappingignorance.org/2013/07/25/selective-ignorance-in-science/"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 Id="rId3" Type="http://schemas.openxmlformats.org/officeDocument/2006/relationships/image" Target="../media/image29.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50.003: Elements of Software Construction</a:t>
            </a:r>
            <a:endParaRPr lang="en-SG" dirty="0"/>
          </a:p>
        </p:txBody>
      </p:sp>
      <p:sp>
        <p:nvSpPr>
          <p:cNvPr id="3" name="Subtitle 2"/>
          <p:cNvSpPr>
            <a:spLocks noGrp="1"/>
          </p:cNvSpPr>
          <p:nvPr>
            <p:ph type="subTitle" idx="1"/>
          </p:nvPr>
        </p:nvSpPr>
        <p:spPr/>
        <p:txBody>
          <a:bodyPr/>
          <a:lstStyle/>
          <a:p>
            <a:r>
              <a:rPr lang="en-US" dirty="0" smtClean="0"/>
              <a:t>Week 1</a:t>
            </a:r>
          </a:p>
          <a:p>
            <a:r>
              <a:rPr lang="en-US" dirty="0"/>
              <a:t>Introduction to Software </a:t>
            </a:r>
            <a:r>
              <a:rPr lang="en-US" dirty="0" smtClean="0"/>
              <a:t>Design</a:t>
            </a:r>
            <a:endParaRPr lang="en-SG" i="1"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a:t>
            </a:fld>
            <a:endParaRPr lang="en-US" dirty="0"/>
          </a:p>
        </p:txBody>
      </p:sp>
    </p:spTree>
    <p:extLst>
      <p:ext uri="{BB962C8B-B14F-4D97-AF65-F5344CB8AC3E}">
        <p14:creationId xmlns:p14="http://schemas.microsoft.com/office/powerpoint/2010/main" val="2873321405"/>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1600" y="853440"/>
            <a:ext cx="6769682" cy="487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Slide Number Placeholder 1"/>
          <p:cNvSpPr>
            <a:spLocks noGrp="1"/>
          </p:cNvSpPr>
          <p:nvPr>
            <p:ph type="sldNum" sz="quarter" idx="12"/>
          </p:nvPr>
        </p:nvSpPr>
        <p:spPr/>
        <p:txBody>
          <a:bodyPr/>
          <a:lstStyle/>
          <a:p>
            <a:fld id="{B6F15528-21DE-4FAA-801E-634DDDAF4B2B}" type="slidenum">
              <a:rPr lang="en-US" smtClean="0"/>
              <a:pPr/>
              <a:t>10</a:t>
            </a:fld>
            <a:endParaRPr lang="en-US" dirty="0"/>
          </a:p>
        </p:txBody>
      </p:sp>
    </p:spTree>
    <p:extLst>
      <p:ext uri="{BB962C8B-B14F-4D97-AF65-F5344CB8AC3E}">
        <p14:creationId xmlns:p14="http://schemas.microsoft.com/office/powerpoint/2010/main" val="3559958917"/>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The Rational Model</a:t>
            </a:r>
            <a:endParaRPr lang="en-SG" dirty="0"/>
          </a:p>
        </p:txBody>
      </p:sp>
      <p:sp>
        <p:nvSpPr>
          <p:cNvPr id="2" name="Slide Number Placeholder 1"/>
          <p:cNvSpPr>
            <a:spLocks noGrp="1"/>
          </p:cNvSpPr>
          <p:nvPr>
            <p:ph type="sldNum" sz="quarter" idx="12"/>
          </p:nvPr>
        </p:nvSpPr>
        <p:spPr/>
        <p:txBody>
          <a:bodyPr/>
          <a:lstStyle/>
          <a:p>
            <a:fld id="{B6F15528-21DE-4FAA-801E-634DDDAF4B2B}" type="slidenum">
              <a:rPr lang="en-US" smtClean="0"/>
              <a:pPr/>
              <a:t>11</a:t>
            </a:fld>
            <a:endParaRPr lang="en-US" dirty="0"/>
          </a:p>
        </p:txBody>
      </p:sp>
      <p:sp>
        <p:nvSpPr>
          <p:cNvPr id="5" name="Content Placeholder 4"/>
          <p:cNvSpPr>
            <a:spLocks noGrp="1"/>
          </p:cNvSpPr>
          <p:nvPr>
            <p:ph idx="1"/>
          </p:nvPr>
        </p:nvSpPr>
        <p:spPr/>
        <p:txBody>
          <a:bodyPr>
            <a:normAutofit fontScale="62500" lnSpcReduction="20000"/>
          </a:bodyPr>
          <a:lstStyle/>
          <a:p>
            <a:pPr marL="0" indent="0">
              <a:buNone/>
            </a:pPr>
            <a:r>
              <a:rPr lang="en-US" dirty="0" smtClean="0"/>
              <a:t>Input: Goal, Desiderata, Utility function, Constraints, Design tree of decisions</a:t>
            </a:r>
          </a:p>
          <a:p>
            <a:pPr marL="0" indent="0">
              <a:buNone/>
            </a:pPr>
            <a:endParaRPr lang="en-US" dirty="0"/>
          </a:p>
          <a:p>
            <a:pPr marL="0" indent="0">
              <a:buNone/>
            </a:pPr>
            <a:r>
              <a:rPr lang="en-US" dirty="0" smtClean="0"/>
              <a:t>Until (“good enough”) or (time runs out) {</a:t>
            </a:r>
          </a:p>
          <a:p>
            <a:pPr marL="0" indent="0">
              <a:buNone/>
            </a:pPr>
            <a:r>
              <a:rPr lang="en-US" dirty="0" smtClean="0"/>
              <a:t>	Do another design (to improve utility function)</a:t>
            </a:r>
          </a:p>
          <a:p>
            <a:pPr marL="0" indent="0">
              <a:buNone/>
            </a:pPr>
            <a:r>
              <a:rPr lang="en-US" dirty="0"/>
              <a:t>		</a:t>
            </a:r>
            <a:r>
              <a:rPr lang="en-US" dirty="0" smtClean="0"/>
              <a:t>Until design is complete</a:t>
            </a:r>
          </a:p>
          <a:p>
            <a:pPr marL="0" indent="0">
              <a:buNone/>
            </a:pPr>
            <a:r>
              <a:rPr lang="en-US" dirty="0" smtClean="0"/>
              <a:t>			Backtrack </a:t>
            </a:r>
            <a:r>
              <a:rPr lang="en-US" dirty="0"/>
              <a:t>up design tree</a:t>
            </a:r>
          </a:p>
          <a:p>
            <a:pPr marL="0" indent="0">
              <a:buNone/>
            </a:pPr>
            <a:r>
              <a:rPr lang="en-US" dirty="0"/>
              <a:t>			Explore a path not searched before 	</a:t>
            </a:r>
            <a:r>
              <a:rPr lang="en-US" dirty="0" smtClean="0"/>
              <a:t>				While design remains feasible,</a:t>
            </a:r>
          </a:p>
          <a:p>
            <a:pPr marL="0" indent="0">
              <a:buNone/>
            </a:pPr>
            <a:r>
              <a:rPr lang="en-US" dirty="0"/>
              <a:t>	</a:t>
            </a:r>
            <a:r>
              <a:rPr lang="en-US" dirty="0" smtClean="0"/>
              <a:t>			make another design decision</a:t>
            </a:r>
          </a:p>
          <a:p>
            <a:pPr marL="0" indent="0">
              <a:buNone/>
            </a:pPr>
            <a:r>
              <a:rPr lang="en-US" dirty="0"/>
              <a:t>	</a:t>
            </a:r>
            <a:r>
              <a:rPr lang="en-US" dirty="0" smtClean="0"/>
              <a:t>		</a:t>
            </a:r>
            <a:r>
              <a:rPr lang="en-US" dirty="0" err="1" smtClean="0"/>
              <a:t>EndWhile</a:t>
            </a:r>
            <a:r>
              <a:rPr lang="en-US" dirty="0"/>
              <a:t>	</a:t>
            </a:r>
            <a:r>
              <a:rPr lang="en-US" dirty="0" smtClean="0"/>
              <a:t>		</a:t>
            </a:r>
          </a:p>
          <a:p>
            <a:pPr marL="0" indent="0">
              <a:buNone/>
            </a:pPr>
            <a:r>
              <a:rPr lang="en-US" dirty="0" smtClean="0"/>
              <a:t>		</a:t>
            </a:r>
            <a:r>
              <a:rPr lang="en-US" dirty="0" err="1" smtClean="0"/>
              <a:t>EndUntil</a:t>
            </a:r>
            <a:endParaRPr lang="en-US" dirty="0" smtClean="0"/>
          </a:p>
          <a:p>
            <a:pPr marL="0" indent="0">
              <a:buNone/>
            </a:pPr>
            <a:r>
              <a:rPr lang="en-US" dirty="0"/>
              <a:t>	</a:t>
            </a:r>
            <a:r>
              <a:rPr lang="en-US" dirty="0" err="1" smtClean="0"/>
              <a:t>EndDo</a:t>
            </a:r>
            <a:endParaRPr lang="en-US" dirty="0" smtClean="0"/>
          </a:p>
          <a:p>
            <a:pPr marL="0" indent="0">
              <a:buNone/>
            </a:pPr>
            <a:r>
              <a:rPr lang="en-US" dirty="0"/>
              <a:t>	</a:t>
            </a:r>
            <a:r>
              <a:rPr lang="en-US" dirty="0" smtClean="0"/>
              <a:t>Take best design</a:t>
            </a:r>
          </a:p>
          <a:p>
            <a:pPr marL="0" indent="0">
              <a:buNone/>
            </a:pPr>
            <a:r>
              <a:rPr lang="en-US" dirty="0" err="1" smtClean="0"/>
              <a:t>EndUntil</a:t>
            </a:r>
            <a:endParaRPr lang="en-US" dirty="0"/>
          </a:p>
        </p:txBody>
      </p:sp>
    </p:spTree>
    <p:extLst>
      <p:ext uri="{BB962C8B-B14F-4D97-AF65-F5344CB8AC3E}">
        <p14:creationId xmlns:p14="http://schemas.microsoft.com/office/powerpoint/2010/main" val="4101086327"/>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The Rational Model</a:t>
            </a:r>
            <a:endParaRPr lang="en-SG" dirty="0"/>
          </a:p>
        </p:txBody>
      </p:sp>
      <p:sp>
        <p:nvSpPr>
          <p:cNvPr id="2" name="Slide Number Placeholder 1"/>
          <p:cNvSpPr>
            <a:spLocks noGrp="1"/>
          </p:cNvSpPr>
          <p:nvPr>
            <p:ph type="sldNum" sz="quarter" idx="12"/>
          </p:nvPr>
        </p:nvSpPr>
        <p:spPr/>
        <p:txBody>
          <a:bodyPr/>
          <a:lstStyle/>
          <a:p>
            <a:fld id="{B6F15528-21DE-4FAA-801E-634DDDAF4B2B}" type="slidenum">
              <a:rPr lang="en-US" smtClean="0"/>
              <a:pPr/>
              <a:t>12</a:t>
            </a:fld>
            <a:endParaRPr lang="en-US" dirty="0"/>
          </a:p>
        </p:txBody>
      </p:sp>
      <p:sp>
        <p:nvSpPr>
          <p:cNvPr id="6" name="Oval 5"/>
          <p:cNvSpPr/>
          <p:nvPr/>
        </p:nvSpPr>
        <p:spPr>
          <a:xfrm>
            <a:off x="4038600" y="1600200"/>
            <a:ext cx="457200" cy="457200"/>
          </a:xfrm>
          <a:prstGeom prst="ellipse">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2590800" y="2514600"/>
            <a:ext cx="457200" cy="457200"/>
          </a:xfrm>
          <a:prstGeom prst="ellipse">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3657600" y="2514600"/>
            <a:ext cx="457200" cy="457200"/>
          </a:xfrm>
          <a:prstGeom prst="ellipse">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4648200" y="2590800"/>
            <a:ext cx="457200" cy="457200"/>
          </a:xfrm>
          <a:prstGeom prst="ellipse">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6934200" y="2667000"/>
            <a:ext cx="457200" cy="457200"/>
          </a:xfrm>
          <a:prstGeom prst="ellipse">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2819400" y="3657600"/>
            <a:ext cx="457200" cy="457200"/>
          </a:xfrm>
          <a:prstGeom prst="ellipse">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3657600" y="3657600"/>
            <a:ext cx="457200" cy="457200"/>
          </a:xfrm>
          <a:prstGeom prst="ellipse">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5486400" y="3733800"/>
            <a:ext cx="457200" cy="457200"/>
          </a:xfrm>
          <a:prstGeom prst="ellipse">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5029200" y="5257800"/>
            <a:ext cx="457200" cy="457200"/>
          </a:xfrm>
          <a:prstGeom prst="ellipse">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6400800" y="5257800"/>
            <a:ext cx="457200" cy="457200"/>
          </a:xfrm>
          <a:prstGeom prst="ellipse">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7" name="Straight Arrow Connector 16"/>
          <p:cNvCxnSpPr>
            <a:stCxn id="6" idx="2"/>
            <a:endCxn id="7" idx="0"/>
          </p:cNvCxnSpPr>
          <p:nvPr/>
        </p:nvCxnSpPr>
        <p:spPr>
          <a:xfrm flipH="1">
            <a:off x="2819400" y="1828800"/>
            <a:ext cx="1219200" cy="6858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6" idx="4"/>
            <a:endCxn id="8" idx="0"/>
          </p:cNvCxnSpPr>
          <p:nvPr/>
        </p:nvCxnSpPr>
        <p:spPr>
          <a:xfrm flipH="1">
            <a:off x="3886200" y="2057400"/>
            <a:ext cx="381000" cy="4572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6" idx="5"/>
            <a:endCxn id="9" idx="0"/>
          </p:cNvCxnSpPr>
          <p:nvPr/>
        </p:nvCxnSpPr>
        <p:spPr>
          <a:xfrm>
            <a:off x="4428845" y="1990445"/>
            <a:ext cx="447955" cy="60035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a:endCxn id="10" idx="0"/>
          </p:cNvCxnSpPr>
          <p:nvPr/>
        </p:nvCxnSpPr>
        <p:spPr>
          <a:xfrm>
            <a:off x="4495800" y="1828800"/>
            <a:ext cx="2667000" cy="8382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a:stCxn id="8" idx="3"/>
          </p:cNvCxnSpPr>
          <p:nvPr/>
        </p:nvCxnSpPr>
        <p:spPr>
          <a:xfrm flipH="1">
            <a:off x="3124200" y="2904845"/>
            <a:ext cx="600355" cy="75275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a:endCxn id="12" idx="7"/>
          </p:cNvCxnSpPr>
          <p:nvPr/>
        </p:nvCxnSpPr>
        <p:spPr>
          <a:xfrm>
            <a:off x="3962400" y="2971800"/>
            <a:ext cx="85445" cy="75275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a:endCxn id="13" idx="0"/>
          </p:cNvCxnSpPr>
          <p:nvPr/>
        </p:nvCxnSpPr>
        <p:spPr>
          <a:xfrm>
            <a:off x="4114800" y="2819400"/>
            <a:ext cx="1600200" cy="9144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a:stCxn id="13" idx="3"/>
            <a:endCxn id="14" idx="0"/>
          </p:cNvCxnSpPr>
          <p:nvPr/>
        </p:nvCxnSpPr>
        <p:spPr>
          <a:xfrm flipH="1">
            <a:off x="5257800" y="4124045"/>
            <a:ext cx="295555" cy="113375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5" name="Straight Arrow Connector 34"/>
          <p:cNvCxnSpPr>
            <a:endCxn id="15" idx="0"/>
          </p:cNvCxnSpPr>
          <p:nvPr/>
        </p:nvCxnSpPr>
        <p:spPr>
          <a:xfrm>
            <a:off x="5858156" y="4114800"/>
            <a:ext cx="771244" cy="11430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7" name="TextBox 36"/>
          <p:cNvSpPr txBox="1"/>
          <p:nvPr/>
        </p:nvSpPr>
        <p:spPr>
          <a:xfrm>
            <a:off x="457200" y="4343400"/>
            <a:ext cx="1660618" cy="369332"/>
          </a:xfrm>
          <a:prstGeom prst="rect">
            <a:avLst/>
          </a:prstGeom>
          <a:noFill/>
        </p:spPr>
        <p:txBody>
          <a:bodyPr wrap="none" rtlCol="0">
            <a:spAutoFit/>
          </a:bodyPr>
          <a:lstStyle/>
          <a:p>
            <a:r>
              <a:rPr lang="en-US" dirty="0" smtClean="0"/>
              <a:t>Design Decision</a:t>
            </a:r>
            <a:endParaRPr lang="en-US" dirty="0"/>
          </a:p>
        </p:txBody>
      </p:sp>
      <p:cxnSp>
        <p:nvCxnSpPr>
          <p:cNvPr id="38" name="Straight Arrow Connector 37"/>
          <p:cNvCxnSpPr>
            <a:endCxn id="7" idx="2"/>
          </p:cNvCxnSpPr>
          <p:nvPr/>
        </p:nvCxnSpPr>
        <p:spPr>
          <a:xfrm flipV="1">
            <a:off x="1143000" y="2743200"/>
            <a:ext cx="1447800" cy="1447800"/>
          </a:xfrm>
          <a:prstGeom prst="straightConnector1">
            <a:avLst/>
          </a:prstGeom>
          <a:ln>
            <a:solidFill>
              <a:srgbClr val="FF0000"/>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41" name="Straight Arrow Connector 40"/>
          <p:cNvCxnSpPr>
            <a:stCxn id="37" idx="0"/>
            <a:endCxn id="11" idx="3"/>
          </p:cNvCxnSpPr>
          <p:nvPr/>
        </p:nvCxnSpPr>
        <p:spPr>
          <a:xfrm flipV="1">
            <a:off x="1287509" y="4047845"/>
            <a:ext cx="1598846" cy="295555"/>
          </a:xfrm>
          <a:prstGeom prst="straightConnector1">
            <a:avLst/>
          </a:prstGeom>
          <a:ln>
            <a:solidFill>
              <a:srgbClr val="FF0000"/>
            </a:solidFill>
            <a:prstDash val="sysDash"/>
            <a:tailEnd type="arrow"/>
          </a:ln>
        </p:spPr>
        <p:style>
          <a:lnRef idx="2">
            <a:schemeClr val="accent1"/>
          </a:lnRef>
          <a:fillRef idx="0">
            <a:schemeClr val="accent1"/>
          </a:fillRef>
          <a:effectRef idx="1">
            <a:schemeClr val="accent1"/>
          </a:effectRef>
          <a:fontRef idx="minor">
            <a:schemeClr val="tx1"/>
          </a:fontRef>
        </p:style>
      </p:cxnSp>
      <p:sp>
        <p:nvSpPr>
          <p:cNvPr id="49" name="Rectangle 48"/>
          <p:cNvSpPr/>
          <p:nvPr/>
        </p:nvSpPr>
        <p:spPr>
          <a:xfrm>
            <a:off x="4495800" y="5257800"/>
            <a:ext cx="1143000" cy="584776"/>
          </a:xfrm>
          <a:prstGeom prst="rect">
            <a:avLst/>
          </a:prstGeom>
        </p:spPr>
        <p:txBody>
          <a:bodyPr wrap="square">
            <a:spAutoFit/>
          </a:bodyPr>
          <a:lstStyle/>
          <a:p>
            <a:r>
              <a:rPr lang="en-US" sz="3200" dirty="0"/>
              <a:t>✅</a:t>
            </a:r>
          </a:p>
        </p:txBody>
      </p:sp>
      <p:sp>
        <p:nvSpPr>
          <p:cNvPr id="50" name="TextBox 49"/>
          <p:cNvSpPr txBox="1"/>
          <p:nvPr/>
        </p:nvSpPr>
        <p:spPr>
          <a:xfrm>
            <a:off x="4038600" y="5867400"/>
            <a:ext cx="1535734" cy="369332"/>
          </a:xfrm>
          <a:prstGeom prst="rect">
            <a:avLst/>
          </a:prstGeom>
          <a:noFill/>
        </p:spPr>
        <p:txBody>
          <a:bodyPr wrap="none" rtlCol="0">
            <a:spAutoFit/>
          </a:bodyPr>
          <a:lstStyle/>
          <a:p>
            <a:r>
              <a:rPr lang="en-US" dirty="0" smtClean="0"/>
              <a:t>Design is good</a:t>
            </a:r>
            <a:endParaRPr lang="en-US" dirty="0"/>
          </a:p>
        </p:txBody>
      </p:sp>
      <p:pic>
        <p:nvPicPr>
          <p:cNvPr id="51" name="Picture 50"/>
          <p:cNvPicPr>
            <a:picLocks noChangeAspect="1"/>
          </p:cNvPicPr>
          <p:nvPr/>
        </p:nvPicPr>
        <p:blipFill>
          <a:blip r:embed="rId2"/>
          <a:stretch>
            <a:fillRect/>
          </a:stretch>
        </p:blipFill>
        <p:spPr>
          <a:xfrm>
            <a:off x="6934200" y="5257800"/>
            <a:ext cx="609600" cy="609600"/>
          </a:xfrm>
          <a:prstGeom prst="rect">
            <a:avLst/>
          </a:prstGeom>
        </p:spPr>
      </p:pic>
      <p:sp>
        <p:nvSpPr>
          <p:cNvPr id="52" name="TextBox 51"/>
          <p:cNvSpPr txBox="1"/>
          <p:nvPr/>
        </p:nvSpPr>
        <p:spPr>
          <a:xfrm>
            <a:off x="6172200" y="5867400"/>
            <a:ext cx="1964826" cy="369332"/>
          </a:xfrm>
          <a:prstGeom prst="rect">
            <a:avLst/>
          </a:prstGeom>
          <a:noFill/>
        </p:spPr>
        <p:txBody>
          <a:bodyPr wrap="none" rtlCol="0">
            <a:spAutoFit/>
          </a:bodyPr>
          <a:lstStyle/>
          <a:p>
            <a:r>
              <a:rPr lang="en-US" dirty="0" smtClean="0"/>
              <a:t>Design is infeasible</a:t>
            </a:r>
            <a:endParaRPr lang="en-US" dirty="0"/>
          </a:p>
        </p:txBody>
      </p:sp>
      <p:cxnSp>
        <p:nvCxnSpPr>
          <p:cNvPr id="54" name="Curved Connector 53"/>
          <p:cNvCxnSpPr>
            <a:stCxn id="15" idx="7"/>
            <a:endCxn id="9" idx="6"/>
          </p:cNvCxnSpPr>
          <p:nvPr/>
        </p:nvCxnSpPr>
        <p:spPr>
          <a:xfrm rot="16200000" flipV="1">
            <a:off x="4695546" y="3229255"/>
            <a:ext cx="2505355" cy="1685645"/>
          </a:xfrm>
          <a:prstGeom prst="curvedConnector2">
            <a:avLst/>
          </a:prstGeom>
          <a:ln>
            <a:solidFill>
              <a:srgbClr val="FF0000"/>
            </a:solidFill>
            <a:prstDash val="sysDash"/>
            <a:tailEnd type="arrow"/>
          </a:ln>
        </p:spPr>
        <p:style>
          <a:lnRef idx="2">
            <a:schemeClr val="accent1"/>
          </a:lnRef>
          <a:fillRef idx="0">
            <a:schemeClr val="accent1"/>
          </a:fillRef>
          <a:effectRef idx="1">
            <a:schemeClr val="accent1"/>
          </a:effectRef>
          <a:fontRef idx="minor">
            <a:schemeClr val="tx1"/>
          </a:fontRef>
        </p:style>
      </p:cxnSp>
      <p:sp>
        <p:nvSpPr>
          <p:cNvPr id="55" name="TextBox 54"/>
          <p:cNvSpPr txBox="1"/>
          <p:nvPr/>
        </p:nvSpPr>
        <p:spPr>
          <a:xfrm>
            <a:off x="6324600" y="3505200"/>
            <a:ext cx="1095172" cy="369332"/>
          </a:xfrm>
          <a:prstGeom prst="rect">
            <a:avLst/>
          </a:prstGeom>
          <a:noFill/>
        </p:spPr>
        <p:txBody>
          <a:bodyPr wrap="none" rtlCol="0">
            <a:spAutoFit/>
          </a:bodyPr>
          <a:lstStyle/>
          <a:p>
            <a:r>
              <a:rPr lang="en-US" dirty="0" smtClean="0"/>
              <a:t>Backtrack</a:t>
            </a:r>
            <a:endParaRPr lang="en-US" dirty="0"/>
          </a:p>
        </p:txBody>
      </p:sp>
    </p:spTree>
    <p:extLst>
      <p:ext uri="{BB962C8B-B14F-4D97-AF65-F5344CB8AC3E}">
        <p14:creationId xmlns:p14="http://schemas.microsoft.com/office/powerpoint/2010/main" val="263312790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grpId="1" nodeType="clickEffect">
                                  <p:stCondLst>
                                    <p:cond delay="0"/>
                                  </p:stCondLst>
                                  <p:childTnLst>
                                    <p:set>
                                      <p:cBhvr>
                                        <p:cTn id="12" dur="1" fill="hold">
                                          <p:stCondLst>
                                            <p:cond delay="0"/>
                                          </p:stCondLst>
                                        </p:cTn>
                                        <p:tgtEl>
                                          <p:spTgt spid="52"/>
                                        </p:tgtEl>
                                        <p:attrNameLst>
                                          <p:attrName>style.visibility</p:attrName>
                                        </p:attrNameLst>
                                      </p:cBhvr>
                                      <p:to>
                                        <p:strVal val="visible"/>
                                      </p:to>
                                    </p:set>
                                    <p:animEffect transition="in" filter="blinds(horizontal)">
                                      <p:cBhvr>
                                        <p:cTn id="13" dur="500"/>
                                        <p:tgtEl>
                                          <p:spTgt spid="52"/>
                                        </p:tgtEl>
                                      </p:cBhvr>
                                    </p:animEffect>
                                  </p:childTnLst>
                                </p:cTn>
                              </p:par>
                              <p:par>
                                <p:cTn id="14" presetID="3" presetClass="entr" presetSubtype="10" fill="hold" nodeType="withEffect">
                                  <p:stCondLst>
                                    <p:cond delay="0"/>
                                  </p:stCondLst>
                                  <p:childTnLst>
                                    <p:set>
                                      <p:cBhvr>
                                        <p:cTn id="15" dur="1" fill="hold">
                                          <p:stCondLst>
                                            <p:cond delay="0"/>
                                          </p:stCondLst>
                                        </p:cTn>
                                        <p:tgtEl>
                                          <p:spTgt spid="51"/>
                                        </p:tgtEl>
                                        <p:attrNameLst>
                                          <p:attrName>style.visibility</p:attrName>
                                        </p:attrNameLst>
                                      </p:cBhvr>
                                      <p:to>
                                        <p:strVal val="visible"/>
                                      </p:to>
                                    </p:set>
                                    <p:animEffect transition="in" filter="blinds(horizontal)">
                                      <p:cBhvr>
                                        <p:cTn id="16" dur="500"/>
                                        <p:tgtEl>
                                          <p:spTgt spid="51"/>
                                        </p:tgtEl>
                                      </p:cBhvr>
                                    </p:animEffect>
                                  </p:childTnLst>
                                </p:cTn>
                              </p:par>
                              <p:par>
                                <p:cTn id="17" presetID="3" presetClass="entr" presetSubtype="10" fill="hold" nodeType="withEffect">
                                  <p:stCondLst>
                                    <p:cond delay="0"/>
                                  </p:stCondLst>
                                  <p:childTnLst>
                                    <p:set>
                                      <p:cBhvr>
                                        <p:cTn id="18" dur="1" fill="hold">
                                          <p:stCondLst>
                                            <p:cond delay="0"/>
                                          </p:stCondLst>
                                        </p:cTn>
                                        <p:tgtEl>
                                          <p:spTgt spid="54"/>
                                        </p:tgtEl>
                                        <p:attrNameLst>
                                          <p:attrName>style.visibility</p:attrName>
                                        </p:attrNameLst>
                                      </p:cBhvr>
                                      <p:to>
                                        <p:strVal val="visible"/>
                                      </p:to>
                                    </p:set>
                                    <p:animEffect transition="in" filter="blinds(horizontal)">
                                      <p:cBhvr>
                                        <p:cTn id="19" dur="500"/>
                                        <p:tgtEl>
                                          <p:spTgt spid="54"/>
                                        </p:tgtEl>
                                      </p:cBhvr>
                                    </p:animEffect>
                                  </p:childTnLst>
                                </p:cTn>
                              </p:par>
                              <p:par>
                                <p:cTn id="20" presetID="3" presetClass="entr" presetSubtype="10" fill="hold" grpId="1" nodeType="withEffect">
                                  <p:stCondLst>
                                    <p:cond delay="0"/>
                                  </p:stCondLst>
                                  <p:childTnLst>
                                    <p:set>
                                      <p:cBhvr>
                                        <p:cTn id="21" dur="1" fill="hold">
                                          <p:stCondLst>
                                            <p:cond delay="0"/>
                                          </p:stCondLst>
                                        </p:cTn>
                                        <p:tgtEl>
                                          <p:spTgt spid="55"/>
                                        </p:tgtEl>
                                        <p:attrNameLst>
                                          <p:attrName>style.visibility</p:attrName>
                                        </p:attrNameLst>
                                      </p:cBhvr>
                                      <p:to>
                                        <p:strVal val="visible"/>
                                      </p:to>
                                    </p:set>
                                    <p:animEffect transition="in" filter="blinds(horizontal)">
                                      <p:cBhvr>
                                        <p:cTn id="22"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50" grpId="0"/>
      <p:bldP spid="52" grpId="1"/>
      <p:bldP spid="55" grpId="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2303253"/>
            <a:ext cx="6582410" cy="42931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itle 3"/>
          <p:cNvSpPr>
            <a:spLocks noGrp="1"/>
          </p:cNvSpPr>
          <p:nvPr>
            <p:ph type="title"/>
          </p:nvPr>
        </p:nvSpPr>
        <p:spPr/>
        <p:txBody>
          <a:bodyPr/>
          <a:lstStyle/>
          <a:p>
            <a:r>
              <a:rPr lang="en-US" dirty="0" smtClean="0"/>
              <a:t>Criticizing the Rational Model</a:t>
            </a:r>
            <a:endParaRPr lang="en-SG" dirty="0"/>
          </a:p>
        </p:txBody>
      </p:sp>
      <p:sp>
        <p:nvSpPr>
          <p:cNvPr id="2" name="Slide Number Placeholder 1"/>
          <p:cNvSpPr>
            <a:spLocks noGrp="1"/>
          </p:cNvSpPr>
          <p:nvPr>
            <p:ph type="sldNum" sz="quarter" idx="12"/>
          </p:nvPr>
        </p:nvSpPr>
        <p:spPr/>
        <p:txBody>
          <a:bodyPr/>
          <a:lstStyle/>
          <a:p>
            <a:fld id="{B6F15528-21DE-4FAA-801E-634DDDAF4B2B}" type="slidenum">
              <a:rPr lang="en-US" smtClean="0"/>
              <a:pPr/>
              <a:t>13</a:t>
            </a:fld>
            <a:endParaRPr lang="en-US" dirty="0"/>
          </a:p>
        </p:txBody>
      </p:sp>
      <p:sp>
        <p:nvSpPr>
          <p:cNvPr id="5" name="TextBox 3"/>
          <p:cNvSpPr txBox="1"/>
          <p:nvPr/>
        </p:nvSpPr>
        <p:spPr>
          <a:xfrm>
            <a:off x="2488726" y="6380967"/>
            <a:ext cx="4136069" cy="43088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100" b="1" dirty="0"/>
              <a:t>Software Engineering: Concepts and Applications by Subhajit Datta </a:t>
            </a:r>
            <a:endParaRPr lang="en-US" sz="1100" b="1" dirty="0" smtClean="0"/>
          </a:p>
          <a:p>
            <a:r>
              <a:rPr lang="en-US" sz="1100" b="1" dirty="0" smtClean="0"/>
              <a:t>(</a:t>
            </a:r>
            <a:r>
              <a:rPr lang="en-US" sz="1100" b="1" dirty="0"/>
              <a:t>Oxford University Press, 2010)</a:t>
            </a:r>
          </a:p>
        </p:txBody>
      </p:sp>
    </p:spTree>
    <p:extLst>
      <p:ext uri="{BB962C8B-B14F-4D97-AF65-F5344CB8AC3E}">
        <p14:creationId xmlns:p14="http://schemas.microsoft.com/office/powerpoint/2010/main" val="1451811757"/>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Software Design is Hard (cont’d)</a:t>
            </a:r>
            <a:endParaRPr lang="en-US" dirty="0"/>
          </a:p>
        </p:txBody>
      </p:sp>
      <p:sp>
        <p:nvSpPr>
          <p:cNvPr id="3" name="Content Placeholder 2"/>
          <p:cNvSpPr>
            <a:spLocks noGrp="1"/>
          </p:cNvSpPr>
          <p:nvPr>
            <p:ph idx="1"/>
          </p:nvPr>
        </p:nvSpPr>
        <p:spPr/>
        <p:txBody>
          <a:bodyPr>
            <a:normAutofit/>
          </a:bodyPr>
          <a:lstStyle/>
          <a:p>
            <a:r>
              <a:rPr lang="en-US" dirty="0" smtClean="0"/>
              <a:t>Even if we know all the design choices, the combinations of design choices are exponential and therefore it may not be easy to find a good design.</a:t>
            </a:r>
          </a:p>
        </p:txBody>
      </p:sp>
      <p:sp>
        <p:nvSpPr>
          <p:cNvPr id="4" name="Slide Number Placeholder 3"/>
          <p:cNvSpPr>
            <a:spLocks noGrp="1"/>
          </p:cNvSpPr>
          <p:nvPr>
            <p:ph type="sldNum" sz="quarter" idx="12"/>
          </p:nvPr>
        </p:nvSpPr>
        <p:spPr/>
        <p:txBody>
          <a:bodyPr/>
          <a:lstStyle/>
          <a:p>
            <a:fld id="{B6F15528-21DE-4FAA-801E-634DDDAF4B2B}" type="slidenum">
              <a:rPr lang="en-US" smtClean="0"/>
              <a:pPr/>
              <a:t>14</a:t>
            </a:fld>
            <a:endParaRPr lang="en-US" dirty="0"/>
          </a:p>
        </p:txBody>
      </p:sp>
    </p:spTree>
    <p:extLst>
      <p:ext uri="{BB962C8B-B14F-4D97-AF65-F5344CB8AC3E}">
        <p14:creationId xmlns:p14="http://schemas.microsoft.com/office/powerpoint/2010/main" val="3274915905"/>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9800" y="1676400"/>
            <a:ext cx="3638550" cy="4526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normAutofit fontScale="90000"/>
          </a:bodyPr>
          <a:lstStyle/>
          <a:p>
            <a:r>
              <a:rPr lang="en-US" dirty="0"/>
              <a:t>ADDRESSING COMPLEXITY IN DESIGN</a:t>
            </a:r>
            <a:endParaRPr lang="en-SG" dirty="0"/>
          </a:p>
        </p:txBody>
      </p:sp>
      <p:sp>
        <p:nvSpPr>
          <p:cNvPr id="3" name="Slide Number Placeholder 2"/>
          <p:cNvSpPr>
            <a:spLocks noGrp="1"/>
          </p:cNvSpPr>
          <p:nvPr>
            <p:ph type="sldNum" sz="quarter" idx="12"/>
          </p:nvPr>
        </p:nvSpPr>
        <p:spPr/>
        <p:txBody>
          <a:bodyPr/>
          <a:lstStyle/>
          <a:p>
            <a:fld id="{B6F15528-21DE-4FAA-801E-634DDDAF4B2B}" type="slidenum">
              <a:rPr lang="en-US" smtClean="0"/>
              <a:pPr/>
              <a:t>15</a:t>
            </a:fld>
            <a:endParaRPr lang="en-US" dirty="0"/>
          </a:p>
        </p:txBody>
      </p:sp>
      <p:sp>
        <p:nvSpPr>
          <p:cNvPr id="4" name="Rounded Rectangular Callout 3"/>
          <p:cNvSpPr/>
          <p:nvPr/>
        </p:nvSpPr>
        <p:spPr>
          <a:xfrm>
            <a:off x="6324600" y="4876800"/>
            <a:ext cx="2057400" cy="1066800"/>
          </a:xfrm>
          <a:prstGeom prst="wedgeRoundRectCallout">
            <a:avLst>
              <a:gd name="adj1" fmla="val 54219"/>
              <a:gd name="adj2" fmla="val 6816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Miller’s Law</a:t>
            </a:r>
            <a:endParaRPr lang="en-US" dirty="0"/>
          </a:p>
        </p:txBody>
      </p:sp>
      <p:sp>
        <p:nvSpPr>
          <p:cNvPr id="5" name="TextBox 4"/>
          <p:cNvSpPr txBox="1"/>
          <p:nvPr/>
        </p:nvSpPr>
        <p:spPr>
          <a:xfrm>
            <a:off x="152400" y="6324600"/>
            <a:ext cx="8227169" cy="369332"/>
          </a:xfrm>
          <a:prstGeom prst="rect">
            <a:avLst/>
          </a:prstGeom>
          <a:noFill/>
        </p:spPr>
        <p:txBody>
          <a:bodyPr wrap="none" rtlCol="0">
            <a:spAutoFit/>
          </a:bodyPr>
          <a:lstStyle/>
          <a:p>
            <a:r>
              <a:rPr lang="en-US" b="1" i="1" dirty="0">
                <a:solidFill>
                  <a:srgbClr val="0000FF"/>
                </a:solidFill>
              </a:rPr>
              <a:t>At any time a human being can concentrate on 7 +- 2 chunks (quota of information</a:t>
            </a:r>
            <a:r>
              <a:rPr lang="en-US" b="1" i="1" dirty="0" smtClean="0">
                <a:solidFill>
                  <a:srgbClr val="0000FF"/>
                </a:solidFill>
              </a:rPr>
              <a:t>)</a:t>
            </a:r>
            <a:endParaRPr lang="en-US" i="1" dirty="0">
              <a:solidFill>
                <a:srgbClr val="0000FF"/>
              </a:solidFill>
            </a:endParaRPr>
          </a:p>
        </p:txBody>
      </p:sp>
    </p:spTree>
    <p:extLst>
      <p:ext uri="{BB962C8B-B14F-4D97-AF65-F5344CB8AC3E}">
        <p14:creationId xmlns:p14="http://schemas.microsoft.com/office/powerpoint/2010/main" val="4230442879"/>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smtClean="0"/>
              <a:t>Strategies for addressing complexity</a:t>
            </a:r>
            <a:endParaRPr lang="en-SG" dirty="0"/>
          </a:p>
        </p:txBody>
      </p:sp>
      <p:sp>
        <p:nvSpPr>
          <p:cNvPr id="4" name="Content Placeholder 3"/>
          <p:cNvSpPr>
            <a:spLocks noGrp="1"/>
          </p:cNvSpPr>
          <p:nvPr>
            <p:ph idx="1"/>
          </p:nvPr>
        </p:nvSpPr>
        <p:spPr/>
        <p:txBody>
          <a:bodyPr/>
          <a:lstStyle/>
          <a:p>
            <a:r>
              <a:rPr lang="en-US" dirty="0" smtClean="0"/>
              <a:t>Decomposition</a:t>
            </a:r>
          </a:p>
          <a:p>
            <a:r>
              <a:rPr lang="en-US" dirty="0" smtClean="0"/>
              <a:t>Abstraction</a:t>
            </a:r>
          </a:p>
          <a:p>
            <a:r>
              <a:rPr lang="en-US" dirty="0" smtClean="0"/>
              <a:t>Hierarchy </a:t>
            </a:r>
            <a:endParaRPr lang="en-SG" dirty="0"/>
          </a:p>
        </p:txBody>
      </p:sp>
      <p:sp>
        <p:nvSpPr>
          <p:cNvPr id="2" name="Slide Number Placeholder 1"/>
          <p:cNvSpPr>
            <a:spLocks noGrp="1"/>
          </p:cNvSpPr>
          <p:nvPr>
            <p:ph type="sldNum" sz="quarter" idx="12"/>
          </p:nvPr>
        </p:nvSpPr>
        <p:spPr/>
        <p:txBody>
          <a:bodyPr/>
          <a:lstStyle/>
          <a:p>
            <a:fld id="{B6F15528-21DE-4FAA-801E-634DDDAF4B2B}" type="slidenum">
              <a:rPr lang="en-US" smtClean="0"/>
              <a:pPr/>
              <a:t>16</a:t>
            </a:fld>
            <a:endParaRPr lang="en-US" dirty="0"/>
          </a:p>
        </p:txBody>
      </p:sp>
    </p:spTree>
    <p:extLst>
      <p:ext uri="{BB962C8B-B14F-4D97-AF65-F5344CB8AC3E}">
        <p14:creationId xmlns:p14="http://schemas.microsoft.com/office/powerpoint/2010/main" val="3937990240"/>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Decomposition</a:t>
            </a:r>
            <a:endParaRPr lang="en-SG" dirty="0"/>
          </a:p>
        </p:txBody>
      </p:sp>
      <p:sp>
        <p:nvSpPr>
          <p:cNvPr id="3" name="Content Placeholder 2"/>
          <p:cNvSpPr>
            <a:spLocks noGrp="1"/>
          </p:cNvSpPr>
          <p:nvPr>
            <p:ph idx="1"/>
          </p:nvPr>
        </p:nvSpPr>
        <p:spPr/>
        <p:txBody>
          <a:bodyPr/>
          <a:lstStyle/>
          <a:p>
            <a:r>
              <a:rPr lang="en-SG" i="1" dirty="0"/>
              <a:t>Divide et </a:t>
            </a:r>
            <a:r>
              <a:rPr lang="en-SG" i="1" dirty="0" smtClean="0"/>
              <a:t>impera </a:t>
            </a:r>
            <a:r>
              <a:rPr lang="en-SG" dirty="0" smtClean="0"/>
              <a:t>(</a:t>
            </a:r>
            <a:r>
              <a:rPr lang="en-SG" dirty="0"/>
              <a:t>divide and rule) is a technique of </a:t>
            </a:r>
            <a:r>
              <a:rPr lang="en-SG" dirty="0" smtClean="0"/>
              <a:t> mastering </a:t>
            </a:r>
            <a:r>
              <a:rPr lang="en-SG" dirty="0"/>
              <a:t>complexity in vogue since ancient times </a:t>
            </a:r>
            <a:r>
              <a:rPr lang="en-SG" dirty="0" smtClean="0"/>
              <a:t>[Dijkstra 1979</a:t>
            </a:r>
            <a:r>
              <a:rPr lang="en-SG" dirty="0"/>
              <a:t>]</a:t>
            </a:r>
            <a:r>
              <a:rPr lang="en-SG" dirty="0" smtClean="0"/>
              <a:t>.</a:t>
            </a:r>
          </a:p>
          <a:p>
            <a:r>
              <a:rPr lang="en-SG" dirty="0" smtClean="0"/>
              <a:t>Key idea:</a:t>
            </a:r>
          </a:p>
          <a:p>
            <a:pPr lvl="1"/>
            <a:r>
              <a:rPr lang="en-SG" dirty="0"/>
              <a:t> </a:t>
            </a:r>
            <a:r>
              <a:rPr lang="en-SG" dirty="0" smtClean="0"/>
              <a:t>Break </a:t>
            </a:r>
            <a:r>
              <a:rPr lang="en-SG" dirty="0"/>
              <a:t>down a system into smaller and more manageable parts, so that the channel </a:t>
            </a:r>
            <a:r>
              <a:rPr lang="en-SG" dirty="0" smtClean="0"/>
              <a:t>capacity </a:t>
            </a:r>
            <a:r>
              <a:rPr lang="en-SG" dirty="0"/>
              <a:t>of our comprehension is not breached</a:t>
            </a:r>
            <a:r>
              <a:rPr lang="en-SG" dirty="0" smtClean="0"/>
              <a:t>.</a:t>
            </a:r>
          </a:p>
          <a:p>
            <a:r>
              <a:rPr lang="en-SG" dirty="0" smtClean="0">
                <a:solidFill>
                  <a:srgbClr val="3366FF"/>
                </a:solidFill>
              </a:rPr>
              <a:t>Coupling and Cohesion</a:t>
            </a:r>
            <a:endParaRPr lang="en-SG" dirty="0">
              <a:solidFill>
                <a:srgbClr val="3366FF"/>
              </a:solidFill>
            </a:endParaRPr>
          </a:p>
        </p:txBody>
      </p:sp>
      <p:sp>
        <p:nvSpPr>
          <p:cNvPr id="4" name="Slide Number Placeholder 3"/>
          <p:cNvSpPr>
            <a:spLocks noGrp="1"/>
          </p:cNvSpPr>
          <p:nvPr>
            <p:ph type="sldNum" sz="quarter" idx="12"/>
          </p:nvPr>
        </p:nvSpPr>
        <p:spPr/>
        <p:txBody>
          <a:bodyPr/>
          <a:lstStyle/>
          <a:p>
            <a:fld id="{B6F15528-21DE-4FAA-801E-634DDDAF4B2B}" type="slidenum">
              <a:rPr lang="en-US" smtClean="0"/>
              <a:pPr/>
              <a:t>17</a:t>
            </a:fld>
            <a:endParaRPr lang="en-US" dirty="0"/>
          </a:p>
        </p:txBody>
      </p:sp>
    </p:spTree>
    <p:extLst>
      <p:ext uri="{BB962C8B-B14F-4D97-AF65-F5344CB8AC3E}">
        <p14:creationId xmlns:p14="http://schemas.microsoft.com/office/powerpoint/2010/main" val="3868037231"/>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Rounded Rectangle 48"/>
          <p:cNvSpPr/>
          <p:nvPr/>
        </p:nvSpPr>
        <p:spPr>
          <a:xfrm>
            <a:off x="685800" y="1676400"/>
            <a:ext cx="7543800" cy="4343400"/>
          </a:xfrm>
          <a:prstGeom prst="roundRect">
            <a:avLst/>
          </a:prstGeom>
          <a:solidFill>
            <a:schemeClr val="bg1">
              <a:lumMod val="85000"/>
            </a:schemeClr>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Decomposition</a:t>
            </a:r>
            <a:endParaRPr lang="en-SG"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18</a:t>
            </a:fld>
            <a:endParaRPr lang="en-US" dirty="0"/>
          </a:p>
        </p:txBody>
      </p:sp>
      <p:sp>
        <p:nvSpPr>
          <p:cNvPr id="5" name="Rectangle 4"/>
          <p:cNvSpPr/>
          <p:nvPr/>
        </p:nvSpPr>
        <p:spPr>
          <a:xfrm>
            <a:off x="990600" y="1905000"/>
            <a:ext cx="2971800" cy="1219200"/>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5181600" y="3276600"/>
            <a:ext cx="2971800" cy="1219200"/>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990600" y="4191000"/>
            <a:ext cx="2971800" cy="1219200"/>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1524000" y="2057400"/>
            <a:ext cx="457200" cy="457200"/>
          </a:xfrm>
          <a:prstGeom prst="ellipse">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2819400" y="2057400"/>
            <a:ext cx="457200" cy="457200"/>
          </a:xfrm>
          <a:prstGeom prst="ellipse">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2209800" y="2590800"/>
            <a:ext cx="457200" cy="457200"/>
          </a:xfrm>
          <a:prstGeom prst="ellipse">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2971800" y="4419600"/>
            <a:ext cx="457200" cy="457200"/>
          </a:xfrm>
          <a:prstGeom prst="ellipse">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2133600" y="4267200"/>
            <a:ext cx="457200" cy="457200"/>
          </a:xfrm>
          <a:prstGeom prst="ellipse">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1295400" y="4343400"/>
            <a:ext cx="457200" cy="457200"/>
          </a:xfrm>
          <a:prstGeom prst="ellipse">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1981200" y="4876800"/>
            <a:ext cx="457200" cy="457200"/>
          </a:xfrm>
          <a:prstGeom prst="ellipse">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6477000" y="3505200"/>
            <a:ext cx="457200" cy="457200"/>
          </a:xfrm>
          <a:prstGeom prst="ellipse">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5715000" y="3886200"/>
            <a:ext cx="457200" cy="457200"/>
          </a:xfrm>
          <a:prstGeom prst="ellipse">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9" name="Straight Connector 18"/>
          <p:cNvCxnSpPr>
            <a:stCxn id="9" idx="6"/>
            <a:endCxn id="10" idx="2"/>
          </p:cNvCxnSpPr>
          <p:nvPr/>
        </p:nvCxnSpPr>
        <p:spPr>
          <a:xfrm>
            <a:off x="1981200" y="2286000"/>
            <a:ext cx="8382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0" name="Straight Connector 19"/>
          <p:cNvCxnSpPr>
            <a:endCxn id="10" idx="5"/>
          </p:cNvCxnSpPr>
          <p:nvPr/>
        </p:nvCxnSpPr>
        <p:spPr>
          <a:xfrm flipV="1">
            <a:off x="2667000" y="2447645"/>
            <a:ext cx="542645" cy="447955"/>
          </a:xfrm>
          <a:prstGeom prst="line">
            <a:avLst/>
          </a:prstGeom>
        </p:spPr>
        <p:style>
          <a:lnRef idx="2">
            <a:schemeClr val="accent1"/>
          </a:lnRef>
          <a:fillRef idx="0">
            <a:schemeClr val="accent1"/>
          </a:fillRef>
          <a:effectRef idx="1">
            <a:schemeClr val="accent1"/>
          </a:effectRef>
          <a:fontRef idx="minor">
            <a:schemeClr val="tx1"/>
          </a:fontRef>
        </p:style>
      </p:cxnSp>
      <p:cxnSp>
        <p:nvCxnSpPr>
          <p:cNvPr id="22" name="Straight Connector 21"/>
          <p:cNvCxnSpPr>
            <a:stCxn id="11" idx="3"/>
          </p:cNvCxnSpPr>
          <p:nvPr/>
        </p:nvCxnSpPr>
        <p:spPr>
          <a:xfrm flipH="1" flipV="1">
            <a:off x="1761845" y="2514601"/>
            <a:ext cx="514910" cy="466444"/>
          </a:xfrm>
          <a:prstGeom prst="line">
            <a:avLst/>
          </a:prstGeom>
        </p:spPr>
        <p:style>
          <a:lnRef idx="2">
            <a:schemeClr val="accent1"/>
          </a:lnRef>
          <a:fillRef idx="0">
            <a:schemeClr val="accent1"/>
          </a:fillRef>
          <a:effectRef idx="1">
            <a:schemeClr val="accent1"/>
          </a:effectRef>
          <a:fontRef idx="minor">
            <a:schemeClr val="tx1"/>
          </a:fontRef>
        </p:style>
      </p:cxnSp>
      <p:cxnSp>
        <p:nvCxnSpPr>
          <p:cNvPr id="24" name="Straight Connector 23"/>
          <p:cNvCxnSpPr>
            <a:stCxn id="13" idx="5"/>
            <a:endCxn id="12" idx="3"/>
          </p:cNvCxnSpPr>
          <p:nvPr/>
        </p:nvCxnSpPr>
        <p:spPr>
          <a:xfrm>
            <a:off x="2523845" y="4657445"/>
            <a:ext cx="514910" cy="152400"/>
          </a:xfrm>
          <a:prstGeom prst="line">
            <a:avLst/>
          </a:prstGeom>
        </p:spPr>
        <p:style>
          <a:lnRef idx="2">
            <a:schemeClr val="accent1"/>
          </a:lnRef>
          <a:fillRef idx="0">
            <a:schemeClr val="accent1"/>
          </a:fillRef>
          <a:effectRef idx="1">
            <a:schemeClr val="accent1"/>
          </a:effectRef>
          <a:fontRef idx="minor">
            <a:schemeClr val="tx1"/>
          </a:fontRef>
        </p:style>
      </p:cxnSp>
      <p:cxnSp>
        <p:nvCxnSpPr>
          <p:cNvPr id="27" name="Straight Connector 26"/>
          <p:cNvCxnSpPr>
            <a:stCxn id="14" idx="5"/>
            <a:endCxn id="15" idx="1"/>
          </p:cNvCxnSpPr>
          <p:nvPr/>
        </p:nvCxnSpPr>
        <p:spPr>
          <a:xfrm>
            <a:off x="1685645" y="4733645"/>
            <a:ext cx="362510" cy="210110"/>
          </a:xfrm>
          <a:prstGeom prst="line">
            <a:avLst/>
          </a:prstGeom>
        </p:spPr>
        <p:style>
          <a:lnRef idx="2">
            <a:schemeClr val="accent1"/>
          </a:lnRef>
          <a:fillRef idx="0">
            <a:schemeClr val="accent1"/>
          </a:fillRef>
          <a:effectRef idx="1">
            <a:schemeClr val="accent1"/>
          </a:effectRef>
          <a:fontRef idx="minor">
            <a:schemeClr val="tx1"/>
          </a:fontRef>
        </p:style>
      </p:cxnSp>
      <p:cxnSp>
        <p:nvCxnSpPr>
          <p:cNvPr id="30" name="Straight Connector 29"/>
          <p:cNvCxnSpPr>
            <a:endCxn id="16" idx="2"/>
          </p:cNvCxnSpPr>
          <p:nvPr/>
        </p:nvCxnSpPr>
        <p:spPr>
          <a:xfrm flipV="1">
            <a:off x="6172200" y="3733800"/>
            <a:ext cx="304800" cy="304800"/>
          </a:xfrm>
          <a:prstGeom prst="line">
            <a:avLst/>
          </a:prstGeom>
        </p:spPr>
        <p:style>
          <a:lnRef idx="2">
            <a:schemeClr val="accent1"/>
          </a:lnRef>
          <a:fillRef idx="0">
            <a:schemeClr val="accent1"/>
          </a:fillRef>
          <a:effectRef idx="1">
            <a:schemeClr val="accent1"/>
          </a:effectRef>
          <a:fontRef idx="minor">
            <a:schemeClr val="tx1"/>
          </a:fontRef>
        </p:style>
      </p:cxnSp>
      <p:cxnSp>
        <p:nvCxnSpPr>
          <p:cNvPr id="32" name="Straight Connector 31"/>
          <p:cNvCxnSpPr>
            <a:endCxn id="17" idx="2"/>
          </p:cNvCxnSpPr>
          <p:nvPr/>
        </p:nvCxnSpPr>
        <p:spPr>
          <a:xfrm>
            <a:off x="3276600" y="2286000"/>
            <a:ext cx="2438400" cy="182880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34" name="Straight Connector 33"/>
          <p:cNvCxnSpPr>
            <a:endCxn id="13" idx="0"/>
          </p:cNvCxnSpPr>
          <p:nvPr/>
        </p:nvCxnSpPr>
        <p:spPr>
          <a:xfrm flipH="1">
            <a:off x="2362200" y="3048000"/>
            <a:ext cx="152400" cy="121920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36" name="Straight Connector 35"/>
          <p:cNvCxnSpPr>
            <a:stCxn id="15" idx="5"/>
            <a:endCxn id="17" idx="4"/>
          </p:cNvCxnSpPr>
          <p:nvPr/>
        </p:nvCxnSpPr>
        <p:spPr>
          <a:xfrm flipV="1">
            <a:off x="2371445" y="4343400"/>
            <a:ext cx="3572155" cy="923645"/>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p:nvCxnSpPr>
        <p:spPr>
          <a:xfrm>
            <a:off x="5105400" y="5029200"/>
            <a:ext cx="685800"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41" name="TextBox 40"/>
          <p:cNvSpPr txBox="1"/>
          <p:nvPr/>
        </p:nvSpPr>
        <p:spPr>
          <a:xfrm>
            <a:off x="5867400" y="4876800"/>
            <a:ext cx="1007908" cy="369332"/>
          </a:xfrm>
          <a:prstGeom prst="rect">
            <a:avLst/>
          </a:prstGeom>
          <a:noFill/>
        </p:spPr>
        <p:txBody>
          <a:bodyPr wrap="none" rtlCol="0">
            <a:spAutoFit/>
          </a:bodyPr>
          <a:lstStyle/>
          <a:p>
            <a:r>
              <a:rPr lang="en-US" dirty="0" smtClean="0"/>
              <a:t>Coupling</a:t>
            </a:r>
            <a:endParaRPr lang="en-US" dirty="0"/>
          </a:p>
        </p:txBody>
      </p:sp>
      <p:cxnSp>
        <p:nvCxnSpPr>
          <p:cNvPr id="42" name="Straight Connector 41"/>
          <p:cNvCxnSpPr/>
          <p:nvPr/>
        </p:nvCxnSpPr>
        <p:spPr>
          <a:xfrm>
            <a:off x="5105400" y="5638800"/>
            <a:ext cx="685800" cy="0"/>
          </a:xfrm>
          <a:prstGeom prst="line">
            <a:avLst/>
          </a:prstGeom>
        </p:spPr>
        <p:style>
          <a:lnRef idx="2">
            <a:schemeClr val="accent1"/>
          </a:lnRef>
          <a:fillRef idx="0">
            <a:schemeClr val="accent1"/>
          </a:fillRef>
          <a:effectRef idx="1">
            <a:schemeClr val="accent1"/>
          </a:effectRef>
          <a:fontRef idx="minor">
            <a:schemeClr val="tx1"/>
          </a:fontRef>
        </p:style>
      </p:cxnSp>
      <p:sp>
        <p:nvSpPr>
          <p:cNvPr id="45" name="TextBox 44"/>
          <p:cNvSpPr txBox="1"/>
          <p:nvPr/>
        </p:nvSpPr>
        <p:spPr>
          <a:xfrm>
            <a:off x="5867400" y="5410200"/>
            <a:ext cx="1051865" cy="369332"/>
          </a:xfrm>
          <a:prstGeom prst="rect">
            <a:avLst/>
          </a:prstGeom>
          <a:noFill/>
        </p:spPr>
        <p:txBody>
          <a:bodyPr wrap="none" rtlCol="0">
            <a:spAutoFit/>
          </a:bodyPr>
          <a:lstStyle/>
          <a:p>
            <a:r>
              <a:rPr lang="en-US" dirty="0" smtClean="0"/>
              <a:t>Cohesion</a:t>
            </a:r>
            <a:endParaRPr lang="en-US" dirty="0"/>
          </a:p>
        </p:txBody>
      </p:sp>
      <p:sp>
        <p:nvSpPr>
          <p:cNvPr id="46" name="TextBox 45"/>
          <p:cNvSpPr txBox="1"/>
          <p:nvPr/>
        </p:nvSpPr>
        <p:spPr>
          <a:xfrm>
            <a:off x="4114800" y="2057400"/>
            <a:ext cx="1432829" cy="369332"/>
          </a:xfrm>
          <a:prstGeom prst="rect">
            <a:avLst/>
          </a:prstGeom>
          <a:noFill/>
        </p:spPr>
        <p:txBody>
          <a:bodyPr wrap="none" rtlCol="0">
            <a:spAutoFit/>
          </a:bodyPr>
          <a:lstStyle/>
          <a:p>
            <a:r>
              <a:rPr lang="en-US" dirty="0" smtClean="0"/>
              <a:t>Subsystem A</a:t>
            </a:r>
            <a:endParaRPr lang="en-US" dirty="0"/>
          </a:p>
        </p:txBody>
      </p:sp>
      <p:sp>
        <p:nvSpPr>
          <p:cNvPr id="47" name="TextBox 46"/>
          <p:cNvSpPr txBox="1"/>
          <p:nvPr/>
        </p:nvSpPr>
        <p:spPr>
          <a:xfrm>
            <a:off x="1371600" y="5562600"/>
            <a:ext cx="1377300" cy="369332"/>
          </a:xfrm>
          <a:prstGeom prst="rect">
            <a:avLst/>
          </a:prstGeom>
          <a:noFill/>
        </p:spPr>
        <p:txBody>
          <a:bodyPr wrap="none" rtlCol="0">
            <a:spAutoFit/>
          </a:bodyPr>
          <a:lstStyle/>
          <a:p>
            <a:r>
              <a:rPr lang="en-US" dirty="0" smtClean="0"/>
              <a:t>Subsystem B</a:t>
            </a:r>
            <a:endParaRPr lang="en-US" dirty="0"/>
          </a:p>
        </p:txBody>
      </p:sp>
      <p:sp>
        <p:nvSpPr>
          <p:cNvPr id="48" name="TextBox 47"/>
          <p:cNvSpPr txBox="1"/>
          <p:nvPr/>
        </p:nvSpPr>
        <p:spPr>
          <a:xfrm>
            <a:off x="6629400" y="2819400"/>
            <a:ext cx="1377300" cy="369332"/>
          </a:xfrm>
          <a:prstGeom prst="rect">
            <a:avLst/>
          </a:prstGeom>
          <a:noFill/>
        </p:spPr>
        <p:txBody>
          <a:bodyPr wrap="none" rtlCol="0">
            <a:spAutoFit/>
          </a:bodyPr>
          <a:lstStyle/>
          <a:p>
            <a:r>
              <a:rPr lang="en-US" dirty="0" smtClean="0"/>
              <a:t>Subsystem C</a:t>
            </a:r>
            <a:endParaRPr lang="en-US" dirty="0"/>
          </a:p>
        </p:txBody>
      </p:sp>
      <p:sp>
        <p:nvSpPr>
          <p:cNvPr id="50" name="TextBox 49"/>
          <p:cNvSpPr txBox="1"/>
          <p:nvPr/>
        </p:nvSpPr>
        <p:spPr>
          <a:xfrm>
            <a:off x="6172200" y="1676400"/>
            <a:ext cx="1574319" cy="461665"/>
          </a:xfrm>
          <a:prstGeom prst="rect">
            <a:avLst/>
          </a:prstGeom>
          <a:noFill/>
        </p:spPr>
        <p:txBody>
          <a:bodyPr wrap="none" rtlCol="0">
            <a:spAutoFit/>
          </a:bodyPr>
          <a:lstStyle/>
          <a:p>
            <a:r>
              <a:rPr lang="en-US" sz="2400" b="1" dirty="0" smtClean="0"/>
              <a:t>Big System</a:t>
            </a:r>
            <a:endParaRPr lang="en-US" sz="2400" b="1" dirty="0"/>
          </a:p>
        </p:txBody>
      </p:sp>
    </p:spTree>
    <p:extLst>
      <p:ext uri="{BB962C8B-B14F-4D97-AF65-F5344CB8AC3E}">
        <p14:creationId xmlns:p14="http://schemas.microsoft.com/office/powerpoint/2010/main" val="2398393020"/>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Rounded Rectangle 48"/>
          <p:cNvSpPr/>
          <p:nvPr/>
        </p:nvSpPr>
        <p:spPr>
          <a:xfrm>
            <a:off x="685800" y="1676400"/>
            <a:ext cx="7543800" cy="4343400"/>
          </a:xfrm>
          <a:prstGeom prst="roundRect">
            <a:avLst/>
          </a:prstGeom>
          <a:solidFill>
            <a:schemeClr val="bg1">
              <a:lumMod val="85000"/>
            </a:schemeClr>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Decomposition</a:t>
            </a:r>
            <a:endParaRPr lang="en-SG"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19</a:t>
            </a:fld>
            <a:endParaRPr lang="en-US" dirty="0"/>
          </a:p>
        </p:txBody>
      </p:sp>
      <p:sp>
        <p:nvSpPr>
          <p:cNvPr id="5" name="Rectangle 4"/>
          <p:cNvSpPr/>
          <p:nvPr/>
        </p:nvSpPr>
        <p:spPr>
          <a:xfrm>
            <a:off x="990600" y="1905000"/>
            <a:ext cx="2971800" cy="1219200"/>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5181600" y="3276600"/>
            <a:ext cx="2971800" cy="1219200"/>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990600" y="4191000"/>
            <a:ext cx="2971800" cy="1219200"/>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1524000" y="2057400"/>
            <a:ext cx="457200" cy="457200"/>
          </a:xfrm>
          <a:prstGeom prst="ellipse">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2819400" y="2057400"/>
            <a:ext cx="457200" cy="457200"/>
          </a:xfrm>
          <a:prstGeom prst="ellipse">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2209800" y="2590800"/>
            <a:ext cx="457200" cy="457200"/>
          </a:xfrm>
          <a:prstGeom prst="ellipse">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2971800" y="4419600"/>
            <a:ext cx="457200" cy="457200"/>
          </a:xfrm>
          <a:prstGeom prst="ellipse">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1981200" y="4267200"/>
            <a:ext cx="457200" cy="457200"/>
          </a:xfrm>
          <a:prstGeom prst="ellipse">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1295400" y="4343400"/>
            <a:ext cx="457200" cy="457200"/>
          </a:xfrm>
          <a:prstGeom prst="ellipse">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1981200" y="4876800"/>
            <a:ext cx="457200" cy="457200"/>
          </a:xfrm>
          <a:prstGeom prst="ellipse">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6477000" y="3505200"/>
            <a:ext cx="457200" cy="457200"/>
          </a:xfrm>
          <a:prstGeom prst="ellipse">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5715000" y="3886200"/>
            <a:ext cx="457200" cy="457200"/>
          </a:xfrm>
          <a:prstGeom prst="ellipse">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0" name="Straight Connector 19"/>
          <p:cNvCxnSpPr>
            <a:endCxn id="10" idx="5"/>
          </p:cNvCxnSpPr>
          <p:nvPr/>
        </p:nvCxnSpPr>
        <p:spPr>
          <a:xfrm flipV="1">
            <a:off x="2667000" y="2447645"/>
            <a:ext cx="542645" cy="447955"/>
          </a:xfrm>
          <a:prstGeom prst="line">
            <a:avLst/>
          </a:prstGeom>
        </p:spPr>
        <p:style>
          <a:lnRef idx="2">
            <a:schemeClr val="accent1"/>
          </a:lnRef>
          <a:fillRef idx="0">
            <a:schemeClr val="accent1"/>
          </a:fillRef>
          <a:effectRef idx="1">
            <a:schemeClr val="accent1"/>
          </a:effectRef>
          <a:fontRef idx="minor">
            <a:schemeClr val="tx1"/>
          </a:fontRef>
        </p:style>
      </p:cxnSp>
      <p:cxnSp>
        <p:nvCxnSpPr>
          <p:cNvPr id="22" name="Straight Connector 21"/>
          <p:cNvCxnSpPr>
            <a:stCxn id="11" idx="3"/>
          </p:cNvCxnSpPr>
          <p:nvPr/>
        </p:nvCxnSpPr>
        <p:spPr>
          <a:xfrm flipH="1" flipV="1">
            <a:off x="1761845" y="2514601"/>
            <a:ext cx="514910" cy="466444"/>
          </a:xfrm>
          <a:prstGeom prst="line">
            <a:avLst/>
          </a:prstGeom>
        </p:spPr>
        <p:style>
          <a:lnRef idx="2">
            <a:schemeClr val="accent1"/>
          </a:lnRef>
          <a:fillRef idx="0">
            <a:schemeClr val="accent1"/>
          </a:fillRef>
          <a:effectRef idx="1">
            <a:schemeClr val="accent1"/>
          </a:effectRef>
          <a:fontRef idx="minor">
            <a:schemeClr val="tx1"/>
          </a:fontRef>
        </p:style>
      </p:cxnSp>
      <p:cxnSp>
        <p:nvCxnSpPr>
          <p:cNvPr id="24" name="Straight Connector 23"/>
          <p:cNvCxnSpPr>
            <a:stCxn id="13" idx="5"/>
            <a:endCxn id="12" idx="3"/>
          </p:cNvCxnSpPr>
          <p:nvPr/>
        </p:nvCxnSpPr>
        <p:spPr>
          <a:xfrm>
            <a:off x="2371445" y="4657445"/>
            <a:ext cx="667310" cy="152400"/>
          </a:xfrm>
          <a:prstGeom prst="line">
            <a:avLst/>
          </a:prstGeom>
        </p:spPr>
        <p:style>
          <a:lnRef idx="2">
            <a:schemeClr val="accent1"/>
          </a:lnRef>
          <a:fillRef idx="0">
            <a:schemeClr val="accent1"/>
          </a:fillRef>
          <a:effectRef idx="1">
            <a:schemeClr val="accent1"/>
          </a:effectRef>
          <a:fontRef idx="minor">
            <a:schemeClr val="tx1"/>
          </a:fontRef>
        </p:style>
      </p:cxnSp>
      <p:cxnSp>
        <p:nvCxnSpPr>
          <p:cNvPr id="27" name="Straight Connector 26"/>
          <p:cNvCxnSpPr>
            <a:stCxn id="14" idx="5"/>
            <a:endCxn id="15" idx="1"/>
          </p:cNvCxnSpPr>
          <p:nvPr/>
        </p:nvCxnSpPr>
        <p:spPr>
          <a:xfrm>
            <a:off x="1685645" y="4733645"/>
            <a:ext cx="362510" cy="210110"/>
          </a:xfrm>
          <a:prstGeom prst="line">
            <a:avLst/>
          </a:prstGeom>
        </p:spPr>
        <p:style>
          <a:lnRef idx="2">
            <a:schemeClr val="accent1"/>
          </a:lnRef>
          <a:fillRef idx="0">
            <a:schemeClr val="accent1"/>
          </a:fillRef>
          <a:effectRef idx="1">
            <a:schemeClr val="accent1"/>
          </a:effectRef>
          <a:fontRef idx="minor">
            <a:schemeClr val="tx1"/>
          </a:fontRef>
        </p:style>
      </p:cxnSp>
      <p:cxnSp>
        <p:nvCxnSpPr>
          <p:cNvPr id="30" name="Straight Connector 29"/>
          <p:cNvCxnSpPr>
            <a:endCxn id="16" idx="2"/>
          </p:cNvCxnSpPr>
          <p:nvPr/>
        </p:nvCxnSpPr>
        <p:spPr>
          <a:xfrm flipV="1">
            <a:off x="6172200" y="3733800"/>
            <a:ext cx="304800" cy="304800"/>
          </a:xfrm>
          <a:prstGeom prst="line">
            <a:avLst/>
          </a:prstGeom>
        </p:spPr>
        <p:style>
          <a:lnRef idx="2">
            <a:schemeClr val="accent1"/>
          </a:lnRef>
          <a:fillRef idx="0">
            <a:schemeClr val="accent1"/>
          </a:fillRef>
          <a:effectRef idx="1">
            <a:schemeClr val="accent1"/>
          </a:effectRef>
          <a:fontRef idx="minor">
            <a:schemeClr val="tx1"/>
          </a:fontRef>
        </p:style>
      </p:cxnSp>
      <p:cxnSp>
        <p:nvCxnSpPr>
          <p:cNvPr id="32" name="Straight Connector 31"/>
          <p:cNvCxnSpPr>
            <a:endCxn id="17" idx="2"/>
          </p:cNvCxnSpPr>
          <p:nvPr/>
        </p:nvCxnSpPr>
        <p:spPr>
          <a:xfrm>
            <a:off x="3276600" y="2286000"/>
            <a:ext cx="2438400" cy="182880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34" name="Straight Connector 33"/>
          <p:cNvCxnSpPr>
            <a:endCxn id="13" idx="0"/>
          </p:cNvCxnSpPr>
          <p:nvPr/>
        </p:nvCxnSpPr>
        <p:spPr>
          <a:xfrm flipH="1">
            <a:off x="2209800" y="3048000"/>
            <a:ext cx="152400" cy="121920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36" name="Straight Connector 35"/>
          <p:cNvCxnSpPr>
            <a:stCxn id="15" idx="5"/>
            <a:endCxn id="17" idx="4"/>
          </p:cNvCxnSpPr>
          <p:nvPr/>
        </p:nvCxnSpPr>
        <p:spPr>
          <a:xfrm flipV="1">
            <a:off x="2371445" y="4343400"/>
            <a:ext cx="3572155" cy="923645"/>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p:nvCxnSpPr>
        <p:spPr>
          <a:xfrm>
            <a:off x="5105400" y="5029200"/>
            <a:ext cx="685800"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41" name="TextBox 40"/>
          <p:cNvSpPr txBox="1"/>
          <p:nvPr/>
        </p:nvSpPr>
        <p:spPr>
          <a:xfrm>
            <a:off x="5867400" y="4876800"/>
            <a:ext cx="1007908" cy="369332"/>
          </a:xfrm>
          <a:prstGeom prst="rect">
            <a:avLst/>
          </a:prstGeom>
          <a:noFill/>
        </p:spPr>
        <p:txBody>
          <a:bodyPr wrap="none" rtlCol="0">
            <a:spAutoFit/>
          </a:bodyPr>
          <a:lstStyle/>
          <a:p>
            <a:r>
              <a:rPr lang="en-US" dirty="0" smtClean="0"/>
              <a:t>Coupling</a:t>
            </a:r>
            <a:endParaRPr lang="en-US" dirty="0"/>
          </a:p>
        </p:txBody>
      </p:sp>
      <p:cxnSp>
        <p:nvCxnSpPr>
          <p:cNvPr id="42" name="Straight Connector 41"/>
          <p:cNvCxnSpPr/>
          <p:nvPr/>
        </p:nvCxnSpPr>
        <p:spPr>
          <a:xfrm>
            <a:off x="5105400" y="5638800"/>
            <a:ext cx="685800" cy="0"/>
          </a:xfrm>
          <a:prstGeom prst="line">
            <a:avLst/>
          </a:prstGeom>
        </p:spPr>
        <p:style>
          <a:lnRef idx="2">
            <a:schemeClr val="accent1"/>
          </a:lnRef>
          <a:fillRef idx="0">
            <a:schemeClr val="accent1"/>
          </a:fillRef>
          <a:effectRef idx="1">
            <a:schemeClr val="accent1"/>
          </a:effectRef>
          <a:fontRef idx="minor">
            <a:schemeClr val="tx1"/>
          </a:fontRef>
        </p:style>
      </p:cxnSp>
      <p:sp>
        <p:nvSpPr>
          <p:cNvPr id="45" name="TextBox 44"/>
          <p:cNvSpPr txBox="1"/>
          <p:nvPr/>
        </p:nvSpPr>
        <p:spPr>
          <a:xfrm>
            <a:off x="5867400" y="5410200"/>
            <a:ext cx="1051865" cy="369332"/>
          </a:xfrm>
          <a:prstGeom prst="rect">
            <a:avLst/>
          </a:prstGeom>
          <a:noFill/>
        </p:spPr>
        <p:txBody>
          <a:bodyPr wrap="none" rtlCol="0">
            <a:spAutoFit/>
          </a:bodyPr>
          <a:lstStyle/>
          <a:p>
            <a:r>
              <a:rPr lang="en-US" dirty="0" smtClean="0"/>
              <a:t>Cohesion</a:t>
            </a:r>
            <a:endParaRPr lang="en-US" dirty="0"/>
          </a:p>
        </p:txBody>
      </p:sp>
      <p:sp>
        <p:nvSpPr>
          <p:cNvPr id="46" name="TextBox 45"/>
          <p:cNvSpPr txBox="1"/>
          <p:nvPr/>
        </p:nvSpPr>
        <p:spPr>
          <a:xfrm>
            <a:off x="4114800" y="2057400"/>
            <a:ext cx="1432829" cy="369332"/>
          </a:xfrm>
          <a:prstGeom prst="rect">
            <a:avLst/>
          </a:prstGeom>
          <a:noFill/>
        </p:spPr>
        <p:txBody>
          <a:bodyPr wrap="none" rtlCol="0">
            <a:spAutoFit/>
          </a:bodyPr>
          <a:lstStyle/>
          <a:p>
            <a:r>
              <a:rPr lang="en-US" dirty="0" smtClean="0"/>
              <a:t>Subsystem A</a:t>
            </a:r>
            <a:endParaRPr lang="en-US" dirty="0"/>
          </a:p>
        </p:txBody>
      </p:sp>
      <p:sp>
        <p:nvSpPr>
          <p:cNvPr id="47" name="TextBox 46"/>
          <p:cNvSpPr txBox="1"/>
          <p:nvPr/>
        </p:nvSpPr>
        <p:spPr>
          <a:xfrm>
            <a:off x="1371600" y="5562600"/>
            <a:ext cx="1377300" cy="369332"/>
          </a:xfrm>
          <a:prstGeom prst="rect">
            <a:avLst/>
          </a:prstGeom>
          <a:noFill/>
        </p:spPr>
        <p:txBody>
          <a:bodyPr wrap="none" rtlCol="0">
            <a:spAutoFit/>
          </a:bodyPr>
          <a:lstStyle/>
          <a:p>
            <a:r>
              <a:rPr lang="en-US" dirty="0" smtClean="0"/>
              <a:t>Subsystem B</a:t>
            </a:r>
            <a:endParaRPr lang="en-US" dirty="0"/>
          </a:p>
        </p:txBody>
      </p:sp>
      <p:sp>
        <p:nvSpPr>
          <p:cNvPr id="48" name="TextBox 47"/>
          <p:cNvSpPr txBox="1"/>
          <p:nvPr/>
        </p:nvSpPr>
        <p:spPr>
          <a:xfrm>
            <a:off x="6629400" y="2819400"/>
            <a:ext cx="1377300" cy="369332"/>
          </a:xfrm>
          <a:prstGeom prst="rect">
            <a:avLst/>
          </a:prstGeom>
          <a:noFill/>
        </p:spPr>
        <p:txBody>
          <a:bodyPr wrap="none" rtlCol="0">
            <a:spAutoFit/>
          </a:bodyPr>
          <a:lstStyle/>
          <a:p>
            <a:r>
              <a:rPr lang="en-US" dirty="0" smtClean="0"/>
              <a:t>Subsystem C</a:t>
            </a:r>
            <a:endParaRPr lang="en-US" dirty="0"/>
          </a:p>
        </p:txBody>
      </p:sp>
      <p:sp>
        <p:nvSpPr>
          <p:cNvPr id="50" name="TextBox 49"/>
          <p:cNvSpPr txBox="1"/>
          <p:nvPr/>
        </p:nvSpPr>
        <p:spPr>
          <a:xfrm>
            <a:off x="6172200" y="1676400"/>
            <a:ext cx="1574319" cy="461665"/>
          </a:xfrm>
          <a:prstGeom prst="rect">
            <a:avLst/>
          </a:prstGeom>
          <a:noFill/>
        </p:spPr>
        <p:txBody>
          <a:bodyPr wrap="none" rtlCol="0">
            <a:spAutoFit/>
          </a:bodyPr>
          <a:lstStyle/>
          <a:p>
            <a:r>
              <a:rPr lang="en-US" sz="2400" b="1" dirty="0" smtClean="0"/>
              <a:t>Big System</a:t>
            </a:r>
            <a:endParaRPr lang="en-US" sz="2400" b="1" dirty="0"/>
          </a:p>
        </p:txBody>
      </p:sp>
      <p:sp>
        <p:nvSpPr>
          <p:cNvPr id="35" name="TextBox 34"/>
          <p:cNvSpPr txBox="1"/>
          <p:nvPr/>
        </p:nvSpPr>
        <p:spPr>
          <a:xfrm>
            <a:off x="3429000" y="6172200"/>
            <a:ext cx="2695269" cy="461665"/>
          </a:xfrm>
          <a:prstGeom prst="rect">
            <a:avLst/>
          </a:prstGeom>
          <a:noFill/>
        </p:spPr>
        <p:txBody>
          <a:bodyPr wrap="none" rtlCol="0">
            <a:spAutoFit/>
          </a:bodyPr>
          <a:lstStyle/>
          <a:p>
            <a:r>
              <a:rPr lang="en-US" sz="2400" b="1" dirty="0" smtClean="0">
                <a:solidFill>
                  <a:srgbClr val="FF0000"/>
                </a:solidFill>
              </a:rPr>
              <a:t>Is it a Good Design? </a:t>
            </a:r>
            <a:endParaRPr lang="en-US" sz="2400" b="1" dirty="0">
              <a:solidFill>
                <a:srgbClr val="FF0000"/>
              </a:solidFill>
            </a:endParaRPr>
          </a:p>
        </p:txBody>
      </p:sp>
      <p:cxnSp>
        <p:nvCxnSpPr>
          <p:cNvPr id="37" name="Straight Connector 36"/>
          <p:cNvCxnSpPr>
            <a:endCxn id="12" idx="0"/>
          </p:cNvCxnSpPr>
          <p:nvPr/>
        </p:nvCxnSpPr>
        <p:spPr>
          <a:xfrm>
            <a:off x="3124200" y="2514600"/>
            <a:ext cx="76200" cy="190500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38" name="Straight Connector 37"/>
          <p:cNvCxnSpPr>
            <a:endCxn id="14" idx="0"/>
          </p:cNvCxnSpPr>
          <p:nvPr/>
        </p:nvCxnSpPr>
        <p:spPr>
          <a:xfrm flipH="1">
            <a:off x="1524000" y="2514600"/>
            <a:ext cx="152400" cy="182880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40" name="Straight Connector 39"/>
          <p:cNvCxnSpPr>
            <a:endCxn id="16" idx="1"/>
          </p:cNvCxnSpPr>
          <p:nvPr/>
        </p:nvCxnSpPr>
        <p:spPr>
          <a:xfrm flipV="1">
            <a:off x="3352800" y="3572155"/>
            <a:ext cx="3191155" cy="923645"/>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43" name="Straight Connector 42"/>
          <p:cNvCxnSpPr>
            <a:stCxn id="10" idx="3"/>
          </p:cNvCxnSpPr>
          <p:nvPr/>
        </p:nvCxnSpPr>
        <p:spPr>
          <a:xfrm flipH="1">
            <a:off x="2438400" y="2447645"/>
            <a:ext cx="447955" cy="2657755"/>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49029509"/>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6F15528-21DE-4FAA-801E-634DDDAF4B2B}" type="slidenum">
              <a:rPr lang="en-US" smtClean="0"/>
              <a:pPr/>
              <a:t>2</a:t>
            </a:fld>
            <a:endParaRPr lang="en-US" dirty="0"/>
          </a:p>
        </p:txBody>
      </p:sp>
      <p:pic>
        <p:nvPicPr>
          <p:cNvPr id="5" name="Picture 4"/>
          <p:cNvPicPr>
            <a:picLocks noChangeAspect="1"/>
          </p:cNvPicPr>
          <p:nvPr/>
        </p:nvPicPr>
        <p:blipFill>
          <a:blip r:embed="rId2"/>
          <a:stretch>
            <a:fillRect/>
          </a:stretch>
        </p:blipFill>
        <p:spPr>
          <a:xfrm>
            <a:off x="228600" y="152400"/>
            <a:ext cx="4775200" cy="3581400"/>
          </a:xfrm>
          <a:prstGeom prst="rect">
            <a:avLst/>
          </a:prstGeom>
        </p:spPr>
      </p:pic>
      <p:pic>
        <p:nvPicPr>
          <p:cNvPr id="6" name="Picture 5"/>
          <p:cNvPicPr>
            <a:picLocks noChangeAspect="1"/>
          </p:cNvPicPr>
          <p:nvPr/>
        </p:nvPicPr>
        <p:blipFill>
          <a:blip r:embed="rId3"/>
          <a:stretch>
            <a:fillRect/>
          </a:stretch>
        </p:blipFill>
        <p:spPr>
          <a:xfrm>
            <a:off x="4572000" y="3352800"/>
            <a:ext cx="4419600" cy="3314700"/>
          </a:xfrm>
          <a:prstGeom prst="rect">
            <a:avLst/>
          </a:prstGeom>
        </p:spPr>
      </p:pic>
      <p:pic>
        <p:nvPicPr>
          <p:cNvPr id="7" name="Picture 6"/>
          <p:cNvPicPr>
            <a:picLocks noChangeAspect="1"/>
          </p:cNvPicPr>
          <p:nvPr/>
        </p:nvPicPr>
        <p:blipFill>
          <a:blip r:embed="rId4"/>
          <a:stretch>
            <a:fillRect/>
          </a:stretch>
        </p:blipFill>
        <p:spPr>
          <a:xfrm>
            <a:off x="4648200" y="228600"/>
            <a:ext cx="4267200" cy="3200400"/>
          </a:xfrm>
          <a:prstGeom prst="rect">
            <a:avLst/>
          </a:prstGeom>
        </p:spPr>
      </p:pic>
      <p:pic>
        <p:nvPicPr>
          <p:cNvPr id="8" name="Picture 7"/>
          <p:cNvPicPr>
            <a:picLocks noChangeAspect="1"/>
          </p:cNvPicPr>
          <p:nvPr/>
        </p:nvPicPr>
        <p:blipFill>
          <a:blip r:embed="rId5"/>
          <a:stretch>
            <a:fillRect/>
          </a:stretch>
        </p:blipFill>
        <p:spPr>
          <a:xfrm>
            <a:off x="838200" y="3733800"/>
            <a:ext cx="3581400" cy="2686050"/>
          </a:xfrm>
          <a:prstGeom prst="rect">
            <a:avLst/>
          </a:prstGeom>
        </p:spPr>
      </p:pic>
      <p:pic>
        <p:nvPicPr>
          <p:cNvPr id="9" name="Picture 8"/>
          <p:cNvPicPr>
            <a:picLocks noChangeAspect="1"/>
          </p:cNvPicPr>
          <p:nvPr/>
        </p:nvPicPr>
        <p:blipFill>
          <a:blip r:embed="rId6"/>
          <a:stretch>
            <a:fillRect/>
          </a:stretch>
        </p:blipFill>
        <p:spPr>
          <a:xfrm>
            <a:off x="1524000" y="1219200"/>
            <a:ext cx="6096000" cy="4572000"/>
          </a:xfrm>
          <a:prstGeom prst="rect">
            <a:avLst/>
          </a:prstGeom>
        </p:spPr>
      </p:pic>
    </p:spTree>
    <p:extLst>
      <p:ext uri="{BB962C8B-B14F-4D97-AF65-F5344CB8AC3E}">
        <p14:creationId xmlns:p14="http://schemas.microsoft.com/office/powerpoint/2010/main" val="257684324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Rounded Rectangle 48"/>
          <p:cNvSpPr/>
          <p:nvPr/>
        </p:nvSpPr>
        <p:spPr>
          <a:xfrm>
            <a:off x="685800" y="1676400"/>
            <a:ext cx="7543800" cy="4343400"/>
          </a:xfrm>
          <a:prstGeom prst="roundRect">
            <a:avLst/>
          </a:prstGeom>
          <a:solidFill>
            <a:schemeClr val="bg1">
              <a:lumMod val="85000"/>
            </a:schemeClr>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Decomposition</a:t>
            </a:r>
            <a:endParaRPr lang="en-SG"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20</a:t>
            </a:fld>
            <a:endParaRPr lang="en-US" dirty="0"/>
          </a:p>
        </p:txBody>
      </p:sp>
      <p:sp>
        <p:nvSpPr>
          <p:cNvPr id="5" name="Rectangle 4"/>
          <p:cNvSpPr/>
          <p:nvPr/>
        </p:nvSpPr>
        <p:spPr>
          <a:xfrm>
            <a:off x="990600" y="1905000"/>
            <a:ext cx="2971800" cy="1219200"/>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5181600" y="3276600"/>
            <a:ext cx="2971800" cy="1219200"/>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990600" y="3962400"/>
            <a:ext cx="2971800" cy="1447800"/>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1524000" y="2057400"/>
            <a:ext cx="457200" cy="457200"/>
          </a:xfrm>
          <a:prstGeom prst="ellipse">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2819400" y="2057400"/>
            <a:ext cx="457200" cy="457200"/>
          </a:xfrm>
          <a:prstGeom prst="ellipse">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2209800" y="2590800"/>
            <a:ext cx="457200" cy="457200"/>
          </a:xfrm>
          <a:prstGeom prst="ellipse">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2971800" y="4419600"/>
            <a:ext cx="457200" cy="457200"/>
          </a:xfrm>
          <a:prstGeom prst="ellipse">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2133600" y="4114800"/>
            <a:ext cx="457200" cy="457200"/>
          </a:xfrm>
          <a:prstGeom prst="ellipse">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1295400" y="4343400"/>
            <a:ext cx="457200" cy="457200"/>
          </a:xfrm>
          <a:prstGeom prst="ellipse">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1981200" y="4876800"/>
            <a:ext cx="457200" cy="457200"/>
          </a:xfrm>
          <a:prstGeom prst="ellipse">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6477000" y="3505200"/>
            <a:ext cx="457200" cy="457200"/>
          </a:xfrm>
          <a:prstGeom prst="ellipse">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5715000" y="3886200"/>
            <a:ext cx="457200" cy="457200"/>
          </a:xfrm>
          <a:prstGeom prst="ellipse">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9" name="Straight Connector 18"/>
          <p:cNvCxnSpPr>
            <a:stCxn id="9" idx="6"/>
            <a:endCxn id="10" idx="2"/>
          </p:cNvCxnSpPr>
          <p:nvPr/>
        </p:nvCxnSpPr>
        <p:spPr>
          <a:xfrm>
            <a:off x="1981200" y="2286000"/>
            <a:ext cx="8382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0" name="Straight Connector 19"/>
          <p:cNvCxnSpPr>
            <a:endCxn id="10" idx="5"/>
          </p:cNvCxnSpPr>
          <p:nvPr/>
        </p:nvCxnSpPr>
        <p:spPr>
          <a:xfrm flipV="1">
            <a:off x="2667000" y="2447645"/>
            <a:ext cx="542645" cy="447955"/>
          </a:xfrm>
          <a:prstGeom prst="line">
            <a:avLst/>
          </a:prstGeom>
        </p:spPr>
        <p:style>
          <a:lnRef idx="2">
            <a:schemeClr val="accent1"/>
          </a:lnRef>
          <a:fillRef idx="0">
            <a:schemeClr val="accent1"/>
          </a:fillRef>
          <a:effectRef idx="1">
            <a:schemeClr val="accent1"/>
          </a:effectRef>
          <a:fontRef idx="minor">
            <a:schemeClr val="tx1"/>
          </a:fontRef>
        </p:style>
      </p:cxnSp>
      <p:cxnSp>
        <p:nvCxnSpPr>
          <p:cNvPr id="22" name="Straight Connector 21"/>
          <p:cNvCxnSpPr>
            <a:stCxn id="11" idx="3"/>
          </p:cNvCxnSpPr>
          <p:nvPr/>
        </p:nvCxnSpPr>
        <p:spPr>
          <a:xfrm flipH="1" flipV="1">
            <a:off x="1761845" y="2514601"/>
            <a:ext cx="514910" cy="466444"/>
          </a:xfrm>
          <a:prstGeom prst="line">
            <a:avLst/>
          </a:prstGeom>
        </p:spPr>
        <p:style>
          <a:lnRef idx="2">
            <a:schemeClr val="accent1"/>
          </a:lnRef>
          <a:fillRef idx="0">
            <a:schemeClr val="accent1"/>
          </a:fillRef>
          <a:effectRef idx="1">
            <a:schemeClr val="accent1"/>
          </a:effectRef>
          <a:fontRef idx="minor">
            <a:schemeClr val="tx1"/>
          </a:fontRef>
        </p:style>
      </p:cxnSp>
      <p:cxnSp>
        <p:nvCxnSpPr>
          <p:cNvPr id="24" name="Straight Connector 23"/>
          <p:cNvCxnSpPr>
            <a:stCxn id="13" idx="5"/>
            <a:endCxn id="12" idx="3"/>
          </p:cNvCxnSpPr>
          <p:nvPr/>
        </p:nvCxnSpPr>
        <p:spPr>
          <a:xfrm>
            <a:off x="2523845" y="4505045"/>
            <a:ext cx="514910" cy="304800"/>
          </a:xfrm>
          <a:prstGeom prst="line">
            <a:avLst/>
          </a:prstGeom>
        </p:spPr>
        <p:style>
          <a:lnRef idx="2">
            <a:schemeClr val="accent1"/>
          </a:lnRef>
          <a:fillRef idx="0">
            <a:schemeClr val="accent1"/>
          </a:fillRef>
          <a:effectRef idx="1">
            <a:schemeClr val="accent1"/>
          </a:effectRef>
          <a:fontRef idx="minor">
            <a:schemeClr val="tx1"/>
          </a:fontRef>
        </p:style>
      </p:cxnSp>
      <p:cxnSp>
        <p:nvCxnSpPr>
          <p:cNvPr id="27" name="Straight Connector 26"/>
          <p:cNvCxnSpPr>
            <a:stCxn id="14" idx="5"/>
            <a:endCxn id="15" idx="1"/>
          </p:cNvCxnSpPr>
          <p:nvPr/>
        </p:nvCxnSpPr>
        <p:spPr>
          <a:xfrm>
            <a:off x="1685645" y="4733645"/>
            <a:ext cx="362510" cy="210110"/>
          </a:xfrm>
          <a:prstGeom prst="line">
            <a:avLst/>
          </a:prstGeom>
        </p:spPr>
        <p:style>
          <a:lnRef idx="2">
            <a:schemeClr val="accent1"/>
          </a:lnRef>
          <a:fillRef idx="0">
            <a:schemeClr val="accent1"/>
          </a:fillRef>
          <a:effectRef idx="1">
            <a:schemeClr val="accent1"/>
          </a:effectRef>
          <a:fontRef idx="minor">
            <a:schemeClr val="tx1"/>
          </a:fontRef>
        </p:style>
      </p:cxnSp>
      <p:cxnSp>
        <p:nvCxnSpPr>
          <p:cNvPr id="30" name="Straight Connector 29"/>
          <p:cNvCxnSpPr>
            <a:endCxn id="16" idx="2"/>
          </p:cNvCxnSpPr>
          <p:nvPr/>
        </p:nvCxnSpPr>
        <p:spPr>
          <a:xfrm flipV="1">
            <a:off x="6172200" y="3733800"/>
            <a:ext cx="304800" cy="304800"/>
          </a:xfrm>
          <a:prstGeom prst="line">
            <a:avLst/>
          </a:prstGeom>
        </p:spPr>
        <p:style>
          <a:lnRef idx="2">
            <a:schemeClr val="accent1"/>
          </a:lnRef>
          <a:fillRef idx="0">
            <a:schemeClr val="accent1"/>
          </a:fillRef>
          <a:effectRef idx="1">
            <a:schemeClr val="accent1"/>
          </a:effectRef>
          <a:fontRef idx="minor">
            <a:schemeClr val="tx1"/>
          </a:fontRef>
        </p:style>
      </p:cxnSp>
      <p:cxnSp>
        <p:nvCxnSpPr>
          <p:cNvPr id="32" name="Straight Connector 31"/>
          <p:cNvCxnSpPr>
            <a:endCxn id="17" idx="2"/>
          </p:cNvCxnSpPr>
          <p:nvPr/>
        </p:nvCxnSpPr>
        <p:spPr>
          <a:xfrm>
            <a:off x="3276600" y="2286000"/>
            <a:ext cx="2438400" cy="182880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34" name="Straight Connector 33"/>
          <p:cNvCxnSpPr>
            <a:stCxn id="11" idx="4"/>
            <a:endCxn id="13" idx="0"/>
          </p:cNvCxnSpPr>
          <p:nvPr/>
        </p:nvCxnSpPr>
        <p:spPr>
          <a:xfrm flipH="1">
            <a:off x="2362200" y="3048000"/>
            <a:ext cx="76200" cy="106680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36" name="Straight Connector 35"/>
          <p:cNvCxnSpPr>
            <a:stCxn id="12" idx="6"/>
            <a:endCxn id="17" idx="4"/>
          </p:cNvCxnSpPr>
          <p:nvPr/>
        </p:nvCxnSpPr>
        <p:spPr>
          <a:xfrm flipV="1">
            <a:off x="3429000" y="4343400"/>
            <a:ext cx="2514600" cy="30480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p:nvCxnSpPr>
        <p:spPr>
          <a:xfrm>
            <a:off x="5105400" y="5029200"/>
            <a:ext cx="685800"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41" name="TextBox 40"/>
          <p:cNvSpPr txBox="1"/>
          <p:nvPr/>
        </p:nvSpPr>
        <p:spPr>
          <a:xfrm>
            <a:off x="5867400" y="4876800"/>
            <a:ext cx="1007908" cy="369332"/>
          </a:xfrm>
          <a:prstGeom prst="rect">
            <a:avLst/>
          </a:prstGeom>
          <a:noFill/>
        </p:spPr>
        <p:txBody>
          <a:bodyPr wrap="none" rtlCol="0">
            <a:spAutoFit/>
          </a:bodyPr>
          <a:lstStyle/>
          <a:p>
            <a:r>
              <a:rPr lang="en-US" dirty="0" smtClean="0"/>
              <a:t>Coupling</a:t>
            </a:r>
            <a:endParaRPr lang="en-US" dirty="0"/>
          </a:p>
        </p:txBody>
      </p:sp>
      <p:cxnSp>
        <p:nvCxnSpPr>
          <p:cNvPr id="42" name="Straight Connector 41"/>
          <p:cNvCxnSpPr/>
          <p:nvPr/>
        </p:nvCxnSpPr>
        <p:spPr>
          <a:xfrm>
            <a:off x="5105400" y="5638800"/>
            <a:ext cx="685800" cy="0"/>
          </a:xfrm>
          <a:prstGeom prst="line">
            <a:avLst/>
          </a:prstGeom>
        </p:spPr>
        <p:style>
          <a:lnRef idx="2">
            <a:schemeClr val="accent1"/>
          </a:lnRef>
          <a:fillRef idx="0">
            <a:schemeClr val="accent1"/>
          </a:fillRef>
          <a:effectRef idx="1">
            <a:schemeClr val="accent1"/>
          </a:effectRef>
          <a:fontRef idx="minor">
            <a:schemeClr val="tx1"/>
          </a:fontRef>
        </p:style>
      </p:cxnSp>
      <p:sp>
        <p:nvSpPr>
          <p:cNvPr id="45" name="TextBox 44"/>
          <p:cNvSpPr txBox="1"/>
          <p:nvPr/>
        </p:nvSpPr>
        <p:spPr>
          <a:xfrm>
            <a:off x="5867400" y="5410200"/>
            <a:ext cx="1051865" cy="369332"/>
          </a:xfrm>
          <a:prstGeom prst="rect">
            <a:avLst/>
          </a:prstGeom>
          <a:noFill/>
        </p:spPr>
        <p:txBody>
          <a:bodyPr wrap="none" rtlCol="0">
            <a:spAutoFit/>
          </a:bodyPr>
          <a:lstStyle/>
          <a:p>
            <a:r>
              <a:rPr lang="en-US" dirty="0" smtClean="0"/>
              <a:t>Cohesion</a:t>
            </a:r>
            <a:endParaRPr lang="en-US" dirty="0"/>
          </a:p>
        </p:txBody>
      </p:sp>
      <p:sp>
        <p:nvSpPr>
          <p:cNvPr id="46" name="TextBox 45"/>
          <p:cNvSpPr txBox="1"/>
          <p:nvPr/>
        </p:nvSpPr>
        <p:spPr>
          <a:xfrm>
            <a:off x="4114800" y="2057400"/>
            <a:ext cx="1432829" cy="369332"/>
          </a:xfrm>
          <a:prstGeom prst="rect">
            <a:avLst/>
          </a:prstGeom>
          <a:noFill/>
        </p:spPr>
        <p:txBody>
          <a:bodyPr wrap="none" rtlCol="0">
            <a:spAutoFit/>
          </a:bodyPr>
          <a:lstStyle/>
          <a:p>
            <a:r>
              <a:rPr lang="en-US" dirty="0" smtClean="0"/>
              <a:t>Subsystem A</a:t>
            </a:r>
            <a:endParaRPr lang="en-US" dirty="0"/>
          </a:p>
        </p:txBody>
      </p:sp>
      <p:sp>
        <p:nvSpPr>
          <p:cNvPr id="47" name="TextBox 46"/>
          <p:cNvSpPr txBox="1"/>
          <p:nvPr/>
        </p:nvSpPr>
        <p:spPr>
          <a:xfrm>
            <a:off x="1371600" y="5562600"/>
            <a:ext cx="1377300" cy="369332"/>
          </a:xfrm>
          <a:prstGeom prst="rect">
            <a:avLst/>
          </a:prstGeom>
          <a:noFill/>
        </p:spPr>
        <p:txBody>
          <a:bodyPr wrap="none" rtlCol="0">
            <a:spAutoFit/>
          </a:bodyPr>
          <a:lstStyle/>
          <a:p>
            <a:r>
              <a:rPr lang="en-US" dirty="0" smtClean="0"/>
              <a:t>Subsystem B</a:t>
            </a:r>
            <a:endParaRPr lang="en-US" dirty="0"/>
          </a:p>
        </p:txBody>
      </p:sp>
      <p:sp>
        <p:nvSpPr>
          <p:cNvPr id="48" name="TextBox 47"/>
          <p:cNvSpPr txBox="1"/>
          <p:nvPr/>
        </p:nvSpPr>
        <p:spPr>
          <a:xfrm>
            <a:off x="6629400" y="2819400"/>
            <a:ext cx="1377300" cy="369332"/>
          </a:xfrm>
          <a:prstGeom prst="rect">
            <a:avLst/>
          </a:prstGeom>
          <a:noFill/>
        </p:spPr>
        <p:txBody>
          <a:bodyPr wrap="none" rtlCol="0">
            <a:spAutoFit/>
          </a:bodyPr>
          <a:lstStyle/>
          <a:p>
            <a:r>
              <a:rPr lang="en-US" dirty="0" smtClean="0"/>
              <a:t>Subsystem C</a:t>
            </a:r>
            <a:endParaRPr lang="en-US" dirty="0"/>
          </a:p>
        </p:txBody>
      </p:sp>
      <p:sp>
        <p:nvSpPr>
          <p:cNvPr id="50" name="TextBox 49"/>
          <p:cNvSpPr txBox="1"/>
          <p:nvPr/>
        </p:nvSpPr>
        <p:spPr>
          <a:xfrm>
            <a:off x="6172200" y="1676400"/>
            <a:ext cx="1574319" cy="461665"/>
          </a:xfrm>
          <a:prstGeom prst="rect">
            <a:avLst/>
          </a:prstGeom>
          <a:noFill/>
        </p:spPr>
        <p:txBody>
          <a:bodyPr wrap="none" rtlCol="0">
            <a:spAutoFit/>
          </a:bodyPr>
          <a:lstStyle/>
          <a:p>
            <a:r>
              <a:rPr lang="en-US" sz="2400" b="1" dirty="0" smtClean="0"/>
              <a:t>Big System</a:t>
            </a:r>
            <a:endParaRPr lang="en-US" sz="2400" b="1" dirty="0"/>
          </a:p>
        </p:txBody>
      </p:sp>
      <p:cxnSp>
        <p:nvCxnSpPr>
          <p:cNvPr id="35" name="Straight Connector 34"/>
          <p:cNvCxnSpPr>
            <a:endCxn id="13" idx="2"/>
          </p:cNvCxnSpPr>
          <p:nvPr/>
        </p:nvCxnSpPr>
        <p:spPr>
          <a:xfrm flipV="1">
            <a:off x="1752600" y="4343400"/>
            <a:ext cx="381000" cy="143156"/>
          </a:xfrm>
          <a:prstGeom prst="line">
            <a:avLst/>
          </a:prstGeom>
        </p:spPr>
        <p:style>
          <a:lnRef idx="2">
            <a:schemeClr val="accent1"/>
          </a:lnRef>
          <a:fillRef idx="0">
            <a:schemeClr val="accent1"/>
          </a:fillRef>
          <a:effectRef idx="1">
            <a:schemeClr val="accent1"/>
          </a:effectRef>
          <a:fontRef idx="minor">
            <a:schemeClr val="tx1"/>
          </a:fontRef>
        </p:style>
      </p:cxnSp>
      <p:cxnSp>
        <p:nvCxnSpPr>
          <p:cNvPr id="37" name="Straight Connector 36"/>
          <p:cNvCxnSpPr>
            <a:endCxn id="12" idx="4"/>
          </p:cNvCxnSpPr>
          <p:nvPr/>
        </p:nvCxnSpPr>
        <p:spPr>
          <a:xfrm flipV="1">
            <a:off x="2438400" y="4876800"/>
            <a:ext cx="762000" cy="219356"/>
          </a:xfrm>
          <a:prstGeom prst="line">
            <a:avLst/>
          </a:prstGeom>
        </p:spPr>
        <p:style>
          <a:lnRef idx="2">
            <a:schemeClr val="accent1"/>
          </a:lnRef>
          <a:fillRef idx="0">
            <a:schemeClr val="accent1"/>
          </a:fillRef>
          <a:effectRef idx="1">
            <a:schemeClr val="accent1"/>
          </a:effectRef>
          <a:fontRef idx="minor">
            <a:schemeClr val="tx1"/>
          </a:fontRef>
        </p:style>
      </p:cxnSp>
      <p:cxnSp>
        <p:nvCxnSpPr>
          <p:cNvPr id="38" name="Straight Connector 37"/>
          <p:cNvCxnSpPr>
            <a:endCxn id="12" idx="3"/>
          </p:cNvCxnSpPr>
          <p:nvPr/>
        </p:nvCxnSpPr>
        <p:spPr>
          <a:xfrm>
            <a:off x="1752600" y="4724400"/>
            <a:ext cx="1286155" cy="85445"/>
          </a:xfrm>
          <a:prstGeom prst="line">
            <a:avLst/>
          </a:prstGeom>
        </p:spPr>
        <p:style>
          <a:lnRef idx="2">
            <a:schemeClr val="accent1"/>
          </a:lnRef>
          <a:fillRef idx="0">
            <a:schemeClr val="accent1"/>
          </a:fillRef>
          <a:effectRef idx="1">
            <a:schemeClr val="accent1"/>
          </a:effectRef>
          <a:fontRef idx="minor">
            <a:schemeClr val="tx1"/>
          </a:fontRef>
        </p:style>
      </p:cxnSp>
      <p:cxnSp>
        <p:nvCxnSpPr>
          <p:cNvPr id="43" name="Straight Connector 42"/>
          <p:cNvCxnSpPr>
            <a:endCxn id="13" idx="4"/>
          </p:cNvCxnSpPr>
          <p:nvPr/>
        </p:nvCxnSpPr>
        <p:spPr>
          <a:xfrm flipV="1">
            <a:off x="2209800" y="4572000"/>
            <a:ext cx="152400" cy="304800"/>
          </a:xfrm>
          <a:prstGeom prst="line">
            <a:avLst/>
          </a:prstGeom>
        </p:spPr>
        <p:style>
          <a:lnRef idx="2">
            <a:schemeClr val="accent1"/>
          </a:lnRef>
          <a:fillRef idx="0">
            <a:schemeClr val="accent1"/>
          </a:fillRef>
          <a:effectRef idx="1">
            <a:schemeClr val="accent1"/>
          </a:effectRef>
          <a:fontRef idx="minor">
            <a:schemeClr val="tx1"/>
          </a:fontRef>
        </p:style>
      </p:cxnSp>
      <p:sp>
        <p:nvSpPr>
          <p:cNvPr id="51" name="TextBox 50"/>
          <p:cNvSpPr txBox="1"/>
          <p:nvPr/>
        </p:nvSpPr>
        <p:spPr>
          <a:xfrm>
            <a:off x="3429000" y="6172200"/>
            <a:ext cx="2695269" cy="461665"/>
          </a:xfrm>
          <a:prstGeom prst="rect">
            <a:avLst/>
          </a:prstGeom>
          <a:noFill/>
        </p:spPr>
        <p:txBody>
          <a:bodyPr wrap="none" rtlCol="0">
            <a:spAutoFit/>
          </a:bodyPr>
          <a:lstStyle/>
          <a:p>
            <a:r>
              <a:rPr lang="en-US" sz="2400" b="1" dirty="0" smtClean="0">
                <a:solidFill>
                  <a:srgbClr val="FF0000"/>
                </a:solidFill>
              </a:rPr>
              <a:t>Is it a Good Design? </a:t>
            </a:r>
            <a:endParaRPr lang="en-US" sz="2400" b="1" dirty="0">
              <a:solidFill>
                <a:srgbClr val="FF0000"/>
              </a:solidFill>
            </a:endParaRPr>
          </a:p>
        </p:txBody>
      </p:sp>
    </p:spTree>
    <p:extLst>
      <p:ext uri="{BB962C8B-B14F-4D97-AF65-F5344CB8AC3E}">
        <p14:creationId xmlns:p14="http://schemas.microsoft.com/office/powerpoint/2010/main" val="2199571295"/>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Cohort Exercise </a:t>
            </a:r>
            <a:r>
              <a:rPr lang="en-US" dirty="0" smtClean="0"/>
              <a:t>1.1</a:t>
            </a:r>
            <a:endParaRPr lang="en-US" dirty="0"/>
          </a:p>
        </p:txBody>
      </p:sp>
      <p:sp>
        <p:nvSpPr>
          <p:cNvPr id="3" name="Content Placeholder 2"/>
          <p:cNvSpPr>
            <a:spLocks noGrp="1"/>
          </p:cNvSpPr>
          <p:nvPr>
            <p:ph idx="1"/>
          </p:nvPr>
        </p:nvSpPr>
        <p:spPr/>
        <p:txBody>
          <a:bodyPr>
            <a:normAutofit fontScale="92500" lnSpcReduction="20000"/>
          </a:bodyPr>
          <a:lstStyle/>
          <a:p>
            <a:pPr algn="just"/>
            <a:r>
              <a:rPr lang="en-US" dirty="0" smtClean="0"/>
              <a:t>Assume you are designing a dating application which displays relevant matches via a configurable distance parameter. This means the user can configure the distance/location parameter, say 20 Km/Singapore, the app will find relevant matches within this distance and display it. The user can like or dislike the matches, based on which the app will compute what type of matches to show the user in the future. Decompose the application into (at least) four subsystems. Label the Coupling and Cohesion edges to </a:t>
            </a:r>
            <a:r>
              <a:rPr lang="en-US" smtClean="0"/>
              <a:t>show interaction.</a:t>
            </a:r>
            <a:endParaRPr lang="en-SG"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21</a:t>
            </a:fld>
            <a:endParaRPr lang="en-US" dirty="0"/>
          </a:p>
        </p:txBody>
      </p:sp>
    </p:spTree>
    <p:extLst>
      <p:ext uri="{BB962C8B-B14F-4D97-AF65-F5344CB8AC3E}">
        <p14:creationId xmlns:p14="http://schemas.microsoft.com/office/powerpoint/2010/main" val="1033956437"/>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6933"/>
            <a:ext cx="8229600" cy="1143000"/>
          </a:xfrm>
        </p:spPr>
        <p:txBody>
          <a:bodyPr/>
          <a:lstStyle/>
          <a:p>
            <a:r>
              <a:rPr lang="en-US" dirty="0" smtClean="0"/>
              <a:t>Abstraction</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22</a:t>
            </a:fld>
            <a:endParaRPr lang="en-US" dirty="0"/>
          </a:p>
        </p:txBody>
      </p:sp>
      <p:sp>
        <p:nvSpPr>
          <p:cNvPr id="7" name="TextBox 6"/>
          <p:cNvSpPr txBox="1"/>
          <p:nvPr/>
        </p:nvSpPr>
        <p:spPr>
          <a:xfrm>
            <a:off x="446894" y="4876800"/>
            <a:ext cx="8239906" cy="1938992"/>
          </a:xfrm>
          <a:prstGeom prst="rect">
            <a:avLst/>
          </a:prstGeom>
          <a:noFill/>
        </p:spPr>
        <p:txBody>
          <a:bodyPr wrap="none" rtlCol="0">
            <a:spAutoFit/>
          </a:bodyPr>
          <a:lstStyle/>
          <a:p>
            <a:r>
              <a:rPr lang="en-US" sz="2400" b="1" dirty="0"/>
              <a:t>The power of </a:t>
            </a:r>
            <a:r>
              <a:rPr lang="en-US" sz="2400" b="1" dirty="0" smtClean="0"/>
              <a:t>abstraction</a:t>
            </a:r>
          </a:p>
          <a:p>
            <a:endParaRPr lang="en-US" sz="2400" dirty="0"/>
          </a:p>
          <a:p>
            <a:pPr algn="just"/>
            <a:r>
              <a:rPr lang="en-US" sz="2400" dirty="0"/>
              <a:t>Abstraction is at the center of much work in Computer Science. </a:t>
            </a:r>
            <a:endParaRPr lang="en-US" sz="2400" dirty="0" smtClean="0"/>
          </a:p>
          <a:p>
            <a:pPr algn="just"/>
            <a:r>
              <a:rPr lang="en-US" sz="2400" dirty="0" smtClean="0"/>
              <a:t>It </a:t>
            </a:r>
            <a:r>
              <a:rPr lang="en-US" sz="2400" dirty="0"/>
              <a:t>encompasses finding the right interface for a system as well as </a:t>
            </a:r>
            <a:endParaRPr lang="en-US" sz="2400" dirty="0" smtClean="0"/>
          </a:p>
          <a:p>
            <a:pPr algn="just"/>
            <a:r>
              <a:rPr lang="en-US" sz="2400" dirty="0" smtClean="0"/>
              <a:t>finding </a:t>
            </a:r>
            <a:r>
              <a:rPr lang="en-US" sz="2400" dirty="0"/>
              <a:t>an effective design for a system implementation</a:t>
            </a:r>
            <a:r>
              <a:rPr lang="en-US" sz="2400" dirty="0" smtClean="0"/>
              <a:t>.</a:t>
            </a:r>
            <a:endParaRPr lang="en-US" dirty="0"/>
          </a:p>
        </p:txBody>
      </p:sp>
      <p:pic>
        <p:nvPicPr>
          <p:cNvPr id="3" name="Picture 2"/>
          <p:cNvPicPr>
            <a:picLocks noChangeAspect="1"/>
          </p:cNvPicPr>
          <p:nvPr/>
        </p:nvPicPr>
        <p:blipFill>
          <a:blip r:embed="rId2"/>
          <a:stretch>
            <a:fillRect/>
          </a:stretch>
        </p:blipFill>
        <p:spPr>
          <a:xfrm>
            <a:off x="3124200" y="990600"/>
            <a:ext cx="2794000" cy="3911600"/>
          </a:xfrm>
          <a:prstGeom prst="rect">
            <a:avLst/>
          </a:prstGeom>
        </p:spPr>
      </p:pic>
    </p:spTree>
    <p:extLst>
      <p:ext uri="{BB962C8B-B14F-4D97-AF65-F5344CB8AC3E}">
        <p14:creationId xmlns:p14="http://schemas.microsoft.com/office/powerpoint/2010/main" val="2500763067"/>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Abstraction</a:t>
            </a:r>
            <a:endParaRPr lang="en-SG" dirty="0"/>
          </a:p>
        </p:txBody>
      </p:sp>
      <p:sp>
        <p:nvSpPr>
          <p:cNvPr id="3" name="Content Placeholder 2"/>
          <p:cNvSpPr>
            <a:spLocks noGrp="1"/>
          </p:cNvSpPr>
          <p:nvPr>
            <p:ph idx="1"/>
          </p:nvPr>
        </p:nvSpPr>
        <p:spPr/>
        <p:txBody>
          <a:bodyPr/>
          <a:lstStyle/>
          <a:p>
            <a:r>
              <a:rPr lang="en-US" dirty="0" smtClean="0"/>
              <a:t>One of the most frequently used words in the context of software design</a:t>
            </a:r>
            <a:endParaRPr lang="en-SG" dirty="0" smtClean="0"/>
          </a:p>
          <a:p>
            <a:r>
              <a:rPr lang="en-SG" dirty="0" smtClean="0"/>
              <a:t>Key idea:</a:t>
            </a:r>
          </a:p>
          <a:p>
            <a:pPr lvl="1"/>
            <a:r>
              <a:rPr lang="en-SG" dirty="0" smtClean="0"/>
              <a:t>Unable </a:t>
            </a:r>
            <a:r>
              <a:rPr lang="en-SG" dirty="0"/>
              <a:t>to </a:t>
            </a:r>
            <a:r>
              <a:rPr lang="en-SG" dirty="0" smtClean="0"/>
              <a:t> master </a:t>
            </a:r>
            <a:r>
              <a:rPr lang="en-SG" dirty="0"/>
              <a:t>the entirety of a complex object, we choose to ignore its inessential details, </a:t>
            </a:r>
            <a:r>
              <a:rPr lang="en-SG" dirty="0" smtClean="0"/>
              <a:t>dealing </a:t>
            </a:r>
            <a:r>
              <a:rPr lang="en-SG" dirty="0"/>
              <a:t>instead with the generalized, idealized model of the </a:t>
            </a:r>
            <a:r>
              <a:rPr lang="en-SG" dirty="0" smtClean="0"/>
              <a:t>object</a:t>
            </a:r>
            <a:r>
              <a:rPr lang="en-SG" dirty="0"/>
              <a:t> </a:t>
            </a:r>
            <a:r>
              <a:rPr lang="en-SG" dirty="0" smtClean="0"/>
              <a:t>[Booch </a:t>
            </a:r>
            <a:r>
              <a:rPr lang="en-SG" dirty="0"/>
              <a:t>et </a:t>
            </a:r>
            <a:r>
              <a:rPr lang="en-SG" dirty="0" smtClean="0"/>
              <a:t>al</a:t>
            </a:r>
            <a:r>
              <a:rPr lang="en-SG" dirty="0"/>
              <a:t>. 2007</a:t>
            </a:r>
            <a:r>
              <a:rPr lang="en-SG" dirty="0" smtClean="0"/>
              <a:t>].</a:t>
            </a:r>
          </a:p>
        </p:txBody>
      </p:sp>
      <p:sp>
        <p:nvSpPr>
          <p:cNvPr id="4" name="Slide Number Placeholder 3"/>
          <p:cNvSpPr>
            <a:spLocks noGrp="1"/>
          </p:cNvSpPr>
          <p:nvPr>
            <p:ph type="sldNum" sz="quarter" idx="12"/>
          </p:nvPr>
        </p:nvSpPr>
        <p:spPr/>
        <p:txBody>
          <a:bodyPr/>
          <a:lstStyle/>
          <a:p>
            <a:fld id="{B6F15528-21DE-4FAA-801E-634DDDAF4B2B}" type="slidenum">
              <a:rPr lang="en-US" smtClean="0"/>
              <a:pPr/>
              <a:t>23</a:t>
            </a:fld>
            <a:endParaRPr lang="en-US" dirty="0"/>
          </a:p>
        </p:txBody>
      </p:sp>
    </p:spTree>
    <p:extLst>
      <p:ext uri="{BB962C8B-B14F-4D97-AF65-F5344CB8AC3E}">
        <p14:creationId xmlns:p14="http://schemas.microsoft.com/office/powerpoint/2010/main" val="269772778"/>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Abstraction</a:t>
            </a:r>
            <a:endParaRPr lang="en-SG"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24</a:t>
            </a:fld>
            <a:endParaRPr lang="en-US" dirty="0"/>
          </a:p>
        </p:txBody>
      </p:sp>
      <p:sp>
        <p:nvSpPr>
          <p:cNvPr id="6" name="Rectangle 5"/>
          <p:cNvSpPr/>
          <p:nvPr/>
        </p:nvSpPr>
        <p:spPr>
          <a:xfrm>
            <a:off x="3276600" y="3505200"/>
            <a:ext cx="914400" cy="914400"/>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Cache</a:t>
            </a:r>
            <a:endParaRPr lang="en-US" dirty="0">
              <a:solidFill>
                <a:schemeClr val="tx1"/>
              </a:solidFill>
            </a:endParaRPr>
          </a:p>
        </p:txBody>
      </p:sp>
      <p:sp>
        <p:nvSpPr>
          <p:cNvPr id="9" name="Rectangle 8"/>
          <p:cNvSpPr/>
          <p:nvPr/>
        </p:nvSpPr>
        <p:spPr>
          <a:xfrm>
            <a:off x="1524000" y="3505200"/>
            <a:ext cx="914400" cy="914400"/>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CPU</a:t>
            </a:r>
            <a:endParaRPr lang="en-US" dirty="0">
              <a:solidFill>
                <a:schemeClr val="tx1"/>
              </a:solidFill>
            </a:endParaRPr>
          </a:p>
        </p:txBody>
      </p:sp>
      <p:sp>
        <p:nvSpPr>
          <p:cNvPr id="10" name="TextBox 9"/>
          <p:cNvSpPr txBox="1"/>
          <p:nvPr/>
        </p:nvSpPr>
        <p:spPr>
          <a:xfrm>
            <a:off x="1998133" y="3945467"/>
            <a:ext cx="184666" cy="369332"/>
          </a:xfrm>
          <a:prstGeom prst="rect">
            <a:avLst/>
          </a:prstGeom>
          <a:noFill/>
        </p:spPr>
        <p:txBody>
          <a:bodyPr wrap="none" rtlCol="0">
            <a:spAutoFit/>
          </a:bodyPr>
          <a:lstStyle/>
          <a:p>
            <a:endParaRPr lang="en-US" dirty="0"/>
          </a:p>
        </p:txBody>
      </p:sp>
      <p:sp>
        <p:nvSpPr>
          <p:cNvPr id="11" name="TextBox 10"/>
          <p:cNvSpPr txBox="1"/>
          <p:nvPr/>
        </p:nvSpPr>
        <p:spPr>
          <a:xfrm>
            <a:off x="1761067" y="3911600"/>
            <a:ext cx="184666" cy="369332"/>
          </a:xfrm>
          <a:prstGeom prst="rect">
            <a:avLst/>
          </a:prstGeom>
          <a:noFill/>
        </p:spPr>
        <p:txBody>
          <a:bodyPr wrap="none" rtlCol="0">
            <a:spAutoFit/>
          </a:bodyPr>
          <a:lstStyle/>
          <a:p>
            <a:endParaRPr lang="en-US" dirty="0"/>
          </a:p>
        </p:txBody>
      </p:sp>
      <p:sp>
        <p:nvSpPr>
          <p:cNvPr id="12" name="Rectangle 11"/>
          <p:cNvSpPr/>
          <p:nvPr/>
        </p:nvSpPr>
        <p:spPr>
          <a:xfrm>
            <a:off x="4953000" y="3505200"/>
            <a:ext cx="914400" cy="914400"/>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RAM</a:t>
            </a:r>
            <a:endParaRPr lang="en-US" dirty="0">
              <a:solidFill>
                <a:schemeClr val="tx1"/>
              </a:solidFill>
            </a:endParaRPr>
          </a:p>
        </p:txBody>
      </p:sp>
      <p:sp>
        <p:nvSpPr>
          <p:cNvPr id="13" name="Can 12"/>
          <p:cNvSpPr/>
          <p:nvPr/>
        </p:nvSpPr>
        <p:spPr>
          <a:xfrm>
            <a:off x="6705600" y="3505200"/>
            <a:ext cx="1371600" cy="1447800"/>
          </a:xfrm>
          <a:prstGeom prst="ca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DISK 1</a:t>
            </a:r>
            <a:endParaRPr lang="en-US" dirty="0"/>
          </a:p>
        </p:txBody>
      </p:sp>
      <p:cxnSp>
        <p:nvCxnSpPr>
          <p:cNvPr id="14" name="Straight Arrow Connector 13"/>
          <p:cNvCxnSpPr/>
          <p:nvPr/>
        </p:nvCxnSpPr>
        <p:spPr>
          <a:xfrm>
            <a:off x="2438400" y="4038600"/>
            <a:ext cx="8382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a:stCxn id="6" idx="3"/>
            <a:endCxn id="12" idx="1"/>
          </p:cNvCxnSpPr>
          <p:nvPr/>
        </p:nvCxnSpPr>
        <p:spPr>
          <a:xfrm>
            <a:off x="4191000" y="3962400"/>
            <a:ext cx="7620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a:stCxn id="12" idx="3"/>
          </p:cNvCxnSpPr>
          <p:nvPr/>
        </p:nvCxnSpPr>
        <p:spPr>
          <a:xfrm>
            <a:off x="5867400" y="3962400"/>
            <a:ext cx="838200" cy="6096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25" name="Picture 2" descr="http://upload.wikimedia.org/wikipedia/commons/thumb/a/a6/Use_case_diagram_actor_people.svg/2000px-Use_case_diagram_actor_people.svg.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457200" y="1828800"/>
            <a:ext cx="457046" cy="11257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1018945"/>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Abstraction</a:t>
            </a:r>
            <a:endParaRPr lang="en-SG"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25</a:t>
            </a:fld>
            <a:endParaRPr lang="en-US" dirty="0"/>
          </a:p>
        </p:txBody>
      </p:sp>
      <p:sp>
        <p:nvSpPr>
          <p:cNvPr id="6" name="Rectangle 5"/>
          <p:cNvSpPr/>
          <p:nvPr/>
        </p:nvSpPr>
        <p:spPr>
          <a:xfrm>
            <a:off x="3276600" y="3505200"/>
            <a:ext cx="914400" cy="914400"/>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Cache</a:t>
            </a:r>
            <a:endParaRPr lang="en-US" dirty="0">
              <a:solidFill>
                <a:schemeClr val="tx1"/>
              </a:solidFill>
            </a:endParaRPr>
          </a:p>
        </p:txBody>
      </p:sp>
      <p:sp>
        <p:nvSpPr>
          <p:cNvPr id="9" name="Rectangle 8"/>
          <p:cNvSpPr/>
          <p:nvPr/>
        </p:nvSpPr>
        <p:spPr>
          <a:xfrm>
            <a:off x="1524000" y="3505200"/>
            <a:ext cx="914400" cy="914400"/>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CPU</a:t>
            </a:r>
            <a:endParaRPr lang="en-US" dirty="0">
              <a:solidFill>
                <a:schemeClr val="tx1"/>
              </a:solidFill>
            </a:endParaRPr>
          </a:p>
        </p:txBody>
      </p:sp>
      <p:sp>
        <p:nvSpPr>
          <p:cNvPr id="10" name="TextBox 9"/>
          <p:cNvSpPr txBox="1"/>
          <p:nvPr/>
        </p:nvSpPr>
        <p:spPr>
          <a:xfrm>
            <a:off x="1998133" y="3945467"/>
            <a:ext cx="184666" cy="369332"/>
          </a:xfrm>
          <a:prstGeom prst="rect">
            <a:avLst/>
          </a:prstGeom>
          <a:noFill/>
        </p:spPr>
        <p:txBody>
          <a:bodyPr wrap="none" rtlCol="0">
            <a:spAutoFit/>
          </a:bodyPr>
          <a:lstStyle/>
          <a:p>
            <a:endParaRPr lang="en-US" dirty="0"/>
          </a:p>
        </p:txBody>
      </p:sp>
      <p:sp>
        <p:nvSpPr>
          <p:cNvPr id="11" name="TextBox 10"/>
          <p:cNvSpPr txBox="1"/>
          <p:nvPr/>
        </p:nvSpPr>
        <p:spPr>
          <a:xfrm>
            <a:off x="1761067" y="3911600"/>
            <a:ext cx="184666" cy="369332"/>
          </a:xfrm>
          <a:prstGeom prst="rect">
            <a:avLst/>
          </a:prstGeom>
          <a:noFill/>
        </p:spPr>
        <p:txBody>
          <a:bodyPr wrap="none" rtlCol="0">
            <a:spAutoFit/>
          </a:bodyPr>
          <a:lstStyle/>
          <a:p>
            <a:endParaRPr lang="en-US" dirty="0"/>
          </a:p>
        </p:txBody>
      </p:sp>
      <p:sp>
        <p:nvSpPr>
          <p:cNvPr id="12" name="Rectangle 11"/>
          <p:cNvSpPr/>
          <p:nvPr/>
        </p:nvSpPr>
        <p:spPr>
          <a:xfrm>
            <a:off x="4953000" y="3505200"/>
            <a:ext cx="914400" cy="914400"/>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RAM</a:t>
            </a:r>
            <a:endParaRPr lang="en-US" dirty="0">
              <a:solidFill>
                <a:schemeClr val="tx1"/>
              </a:solidFill>
            </a:endParaRPr>
          </a:p>
        </p:txBody>
      </p:sp>
      <p:sp>
        <p:nvSpPr>
          <p:cNvPr id="13" name="Can 12"/>
          <p:cNvSpPr/>
          <p:nvPr/>
        </p:nvSpPr>
        <p:spPr>
          <a:xfrm>
            <a:off x="6705600" y="3505200"/>
            <a:ext cx="1371600" cy="1447800"/>
          </a:xfrm>
          <a:prstGeom prst="ca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DISK 1</a:t>
            </a:r>
            <a:endParaRPr lang="en-US" dirty="0"/>
          </a:p>
        </p:txBody>
      </p:sp>
      <p:cxnSp>
        <p:nvCxnSpPr>
          <p:cNvPr id="14" name="Straight Arrow Connector 13"/>
          <p:cNvCxnSpPr/>
          <p:nvPr/>
        </p:nvCxnSpPr>
        <p:spPr>
          <a:xfrm>
            <a:off x="2438400" y="4038600"/>
            <a:ext cx="8382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a:stCxn id="6" idx="3"/>
            <a:endCxn id="12" idx="1"/>
          </p:cNvCxnSpPr>
          <p:nvPr/>
        </p:nvCxnSpPr>
        <p:spPr>
          <a:xfrm>
            <a:off x="4191000" y="3962400"/>
            <a:ext cx="7620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a:stCxn id="12" idx="3"/>
          </p:cNvCxnSpPr>
          <p:nvPr/>
        </p:nvCxnSpPr>
        <p:spPr>
          <a:xfrm>
            <a:off x="5867400" y="3962400"/>
            <a:ext cx="838200" cy="6096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25" name="Picture 2" descr="http://upload.wikimedia.org/wikipedia/commons/thumb/a/a6/Use_case_diagram_actor_people.svg/2000px-Use_case_diagram_actor_people.svg.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457200" y="1828800"/>
            <a:ext cx="457046" cy="1125704"/>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7239000" y="4495800"/>
            <a:ext cx="457200" cy="457200"/>
          </a:xfrm>
          <a:prstGeom prst="rect">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FF</a:t>
            </a:r>
            <a:endParaRPr lang="en-US" dirty="0"/>
          </a:p>
        </p:txBody>
      </p:sp>
      <p:sp>
        <p:nvSpPr>
          <p:cNvPr id="5" name="Freeform 4"/>
          <p:cNvSpPr/>
          <p:nvPr/>
        </p:nvSpPr>
        <p:spPr>
          <a:xfrm>
            <a:off x="605536" y="2963333"/>
            <a:ext cx="6608064" cy="1761067"/>
          </a:xfrm>
          <a:custGeom>
            <a:avLst/>
            <a:gdLst>
              <a:gd name="connsiteX0" fmla="*/ 6608064 w 6608064"/>
              <a:gd name="connsiteY0" fmla="*/ 1761067 h 1761067"/>
              <a:gd name="connsiteX1" fmla="*/ 4880864 w 6608064"/>
              <a:gd name="connsiteY1" fmla="*/ 1202267 h 1761067"/>
              <a:gd name="connsiteX2" fmla="*/ 715264 w 6608064"/>
              <a:gd name="connsiteY2" fmla="*/ 1371600 h 1761067"/>
              <a:gd name="connsiteX3" fmla="*/ 4064 w 6608064"/>
              <a:gd name="connsiteY3" fmla="*/ 0 h 1761067"/>
            </a:gdLst>
            <a:ahLst/>
            <a:cxnLst>
              <a:cxn ang="0">
                <a:pos x="connsiteX0" y="connsiteY0"/>
              </a:cxn>
              <a:cxn ang="0">
                <a:pos x="connsiteX1" y="connsiteY1"/>
              </a:cxn>
              <a:cxn ang="0">
                <a:pos x="connsiteX2" y="connsiteY2"/>
              </a:cxn>
              <a:cxn ang="0">
                <a:pos x="connsiteX3" y="connsiteY3"/>
              </a:cxn>
            </a:cxnLst>
            <a:rect l="l" t="t" r="r" b="b"/>
            <a:pathLst>
              <a:path w="6608064" h="1761067">
                <a:moveTo>
                  <a:pt x="6608064" y="1761067"/>
                </a:moveTo>
                <a:cubicBezTo>
                  <a:pt x="6235530" y="1514122"/>
                  <a:pt x="5862997" y="1267178"/>
                  <a:pt x="4880864" y="1202267"/>
                </a:cubicBezTo>
                <a:cubicBezTo>
                  <a:pt x="3898731" y="1137356"/>
                  <a:pt x="1528064" y="1571978"/>
                  <a:pt x="715264" y="1371600"/>
                </a:cubicBezTo>
                <a:cubicBezTo>
                  <a:pt x="-97536" y="1171222"/>
                  <a:pt x="4064" y="0"/>
                  <a:pt x="4064" y="0"/>
                </a:cubicBezTo>
              </a:path>
            </a:pathLst>
          </a:custGeom>
          <a:ln>
            <a:solidFill>
              <a:srgbClr val="FF0000"/>
            </a:solidFill>
            <a:prstDash val="sysDash"/>
            <a:tailEnd type="arrow"/>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 name="TextBox 6"/>
          <p:cNvSpPr txBox="1"/>
          <p:nvPr/>
        </p:nvSpPr>
        <p:spPr>
          <a:xfrm>
            <a:off x="1295400" y="4648200"/>
            <a:ext cx="4892047" cy="369332"/>
          </a:xfrm>
          <a:prstGeom prst="rect">
            <a:avLst/>
          </a:prstGeom>
          <a:noFill/>
        </p:spPr>
        <p:txBody>
          <a:bodyPr wrap="none" rtlCol="0">
            <a:spAutoFit/>
          </a:bodyPr>
          <a:lstStyle/>
          <a:p>
            <a:r>
              <a:rPr lang="en-US" dirty="0" smtClean="0">
                <a:solidFill>
                  <a:srgbClr val="FF0000"/>
                </a:solidFill>
              </a:rPr>
              <a:t>Watch Movie “Spiderman” from disk address 0xFF</a:t>
            </a:r>
            <a:endParaRPr lang="en-US" dirty="0">
              <a:solidFill>
                <a:srgbClr val="FF0000"/>
              </a:solidFill>
            </a:endParaRPr>
          </a:p>
        </p:txBody>
      </p:sp>
    </p:spTree>
    <p:extLst>
      <p:ext uri="{BB962C8B-B14F-4D97-AF65-F5344CB8AC3E}">
        <p14:creationId xmlns:p14="http://schemas.microsoft.com/office/powerpoint/2010/main" val="1584677296"/>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Abstraction</a:t>
            </a:r>
            <a:endParaRPr lang="en-SG"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26</a:t>
            </a:fld>
            <a:endParaRPr lang="en-US" dirty="0"/>
          </a:p>
        </p:txBody>
      </p:sp>
      <p:sp>
        <p:nvSpPr>
          <p:cNvPr id="6" name="Rectangle 5"/>
          <p:cNvSpPr/>
          <p:nvPr/>
        </p:nvSpPr>
        <p:spPr>
          <a:xfrm>
            <a:off x="3276600" y="3505200"/>
            <a:ext cx="914400" cy="914400"/>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Cache</a:t>
            </a:r>
            <a:endParaRPr lang="en-US" dirty="0">
              <a:solidFill>
                <a:schemeClr val="tx1"/>
              </a:solidFill>
            </a:endParaRPr>
          </a:p>
        </p:txBody>
      </p:sp>
      <p:sp>
        <p:nvSpPr>
          <p:cNvPr id="9" name="Rectangle 8"/>
          <p:cNvSpPr/>
          <p:nvPr/>
        </p:nvSpPr>
        <p:spPr>
          <a:xfrm>
            <a:off x="1524000" y="3505200"/>
            <a:ext cx="914400" cy="914400"/>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CPU</a:t>
            </a:r>
            <a:endParaRPr lang="en-US" dirty="0">
              <a:solidFill>
                <a:schemeClr val="tx1"/>
              </a:solidFill>
            </a:endParaRPr>
          </a:p>
        </p:txBody>
      </p:sp>
      <p:sp>
        <p:nvSpPr>
          <p:cNvPr id="10" name="TextBox 9"/>
          <p:cNvSpPr txBox="1"/>
          <p:nvPr/>
        </p:nvSpPr>
        <p:spPr>
          <a:xfrm>
            <a:off x="1998133" y="3945467"/>
            <a:ext cx="184666" cy="369332"/>
          </a:xfrm>
          <a:prstGeom prst="rect">
            <a:avLst/>
          </a:prstGeom>
          <a:noFill/>
        </p:spPr>
        <p:txBody>
          <a:bodyPr wrap="none" rtlCol="0">
            <a:spAutoFit/>
          </a:bodyPr>
          <a:lstStyle/>
          <a:p>
            <a:endParaRPr lang="en-US" dirty="0"/>
          </a:p>
        </p:txBody>
      </p:sp>
      <p:sp>
        <p:nvSpPr>
          <p:cNvPr id="11" name="TextBox 10"/>
          <p:cNvSpPr txBox="1"/>
          <p:nvPr/>
        </p:nvSpPr>
        <p:spPr>
          <a:xfrm>
            <a:off x="1761067" y="3911600"/>
            <a:ext cx="184666" cy="369332"/>
          </a:xfrm>
          <a:prstGeom prst="rect">
            <a:avLst/>
          </a:prstGeom>
          <a:noFill/>
        </p:spPr>
        <p:txBody>
          <a:bodyPr wrap="none" rtlCol="0">
            <a:spAutoFit/>
          </a:bodyPr>
          <a:lstStyle/>
          <a:p>
            <a:endParaRPr lang="en-US" dirty="0"/>
          </a:p>
        </p:txBody>
      </p:sp>
      <p:sp>
        <p:nvSpPr>
          <p:cNvPr id="12" name="Rectangle 11"/>
          <p:cNvSpPr/>
          <p:nvPr/>
        </p:nvSpPr>
        <p:spPr>
          <a:xfrm>
            <a:off x="4953000" y="3505200"/>
            <a:ext cx="914400" cy="914400"/>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RAM</a:t>
            </a:r>
            <a:endParaRPr lang="en-US" dirty="0">
              <a:solidFill>
                <a:schemeClr val="tx1"/>
              </a:solidFill>
            </a:endParaRPr>
          </a:p>
        </p:txBody>
      </p:sp>
      <p:sp>
        <p:nvSpPr>
          <p:cNvPr id="13" name="Can 12"/>
          <p:cNvSpPr/>
          <p:nvPr/>
        </p:nvSpPr>
        <p:spPr>
          <a:xfrm>
            <a:off x="6705600" y="3505200"/>
            <a:ext cx="1371600" cy="1447800"/>
          </a:xfrm>
          <a:prstGeom prst="ca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DISK 1</a:t>
            </a:r>
            <a:endParaRPr lang="en-US" dirty="0"/>
          </a:p>
        </p:txBody>
      </p:sp>
      <p:cxnSp>
        <p:nvCxnSpPr>
          <p:cNvPr id="14" name="Straight Arrow Connector 13"/>
          <p:cNvCxnSpPr/>
          <p:nvPr/>
        </p:nvCxnSpPr>
        <p:spPr>
          <a:xfrm>
            <a:off x="2438400" y="4038600"/>
            <a:ext cx="8382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a:stCxn id="6" idx="3"/>
            <a:endCxn id="12" idx="1"/>
          </p:cNvCxnSpPr>
          <p:nvPr/>
        </p:nvCxnSpPr>
        <p:spPr>
          <a:xfrm>
            <a:off x="4191000" y="3962400"/>
            <a:ext cx="7620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a:stCxn id="12" idx="3"/>
          </p:cNvCxnSpPr>
          <p:nvPr/>
        </p:nvCxnSpPr>
        <p:spPr>
          <a:xfrm>
            <a:off x="5867400" y="3962400"/>
            <a:ext cx="838200" cy="6096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25" name="Picture 2" descr="http://upload.wikimedia.org/wikipedia/commons/thumb/a/a6/Use_case_diagram_actor_people.svg/2000px-Use_case_diagram_actor_people.svg.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457200" y="1828800"/>
            <a:ext cx="457046" cy="1125704"/>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7239000" y="4495800"/>
            <a:ext cx="457200" cy="457200"/>
          </a:xfrm>
          <a:prstGeom prst="rect">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FF</a:t>
            </a:r>
            <a:endParaRPr lang="en-US" dirty="0"/>
          </a:p>
        </p:txBody>
      </p:sp>
      <p:sp>
        <p:nvSpPr>
          <p:cNvPr id="5" name="Freeform 4"/>
          <p:cNvSpPr/>
          <p:nvPr/>
        </p:nvSpPr>
        <p:spPr>
          <a:xfrm>
            <a:off x="605536" y="2963333"/>
            <a:ext cx="6608064" cy="1761067"/>
          </a:xfrm>
          <a:custGeom>
            <a:avLst/>
            <a:gdLst>
              <a:gd name="connsiteX0" fmla="*/ 6608064 w 6608064"/>
              <a:gd name="connsiteY0" fmla="*/ 1761067 h 1761067"/>
              <a:gd name="connsiteX1" fmla="*/ 4880864 w 6608064"/>
              <a:gd name="connsiteY1" fmla="*/ 1202267 h 1761067"/>
              <a:gd name="connsiteX2" fmla="*/ 715264 w 6608064"/>
              <a:gd name="connsiteY2" fmla="*/ 1371600 h 1761067"/>
              <a:gd name="connsiteX3" fmla="*/ 4064 w 6608064"/>
              <a:gd name="connsiteY3" fmla="*/ 0 h 1761067"/>
            </a:gdLst>
            <a:ahLst/>
            <a:cxnLst>
              <a:cxn ang="0">
                <a:pos x="connsiteX0" y="connsiteY0"/>
              </a:cxn>
              <a:cxn ang="0">
                <a:pos x="connsiteX1" y="connsiteY1"/>
              </a:cxn>
              <a:cxn ang="0">
                <a:pos x="connsiteX2" y="connsiteY2"/>
              </a:cxn>
              <a:cxn ang="0">
                <a:pos x="connsiteX3" y="connsiteY3"/>
              </a:cxn>
            </a:cxnLst>
            <a:rect l="l" t="t" r="r" b="b"/>
            <a:pathLst>
              <a:path w="6608064" h="1761067">
                <a:moveTo>
                  <a:pt x="6608064" y="1761067"/>
                </a:moveTo>
                <a:cubicBezTo>
                  <a:pt x="6235530" y="1514122"/>
                  <a:pt x="5862997" y="1267178"/>
                  <a:pt x="4880864" y="1202267"/>
                </a:cubicBezTo>
                <a:cubicBezTo>
                  <a:pt x="3898731" y="1137356"/>
                  <a:pt x="1528064" y="1571978"/>
                  <a:pt x="715264" y="1371600"/>
                </a:cubicBezTo>
                <a:cubicBezTo>
                  <a:pt x="-97536" y="1171222"/>
                  <a:pt x="4064" y="0"/>
                  <a:pt x="4064" y="0"/>
                </a:cubicBezTo>
              </a:path>
            </a:pathLst>
          </a:custGeom>
          <a:ln>
            <a:solidFill>
              <a:srgbClr val="FF0000"/>
            </a:solidFill>
            <a:prstDash val="sysDash"/>
            <a:tailEnd type="arrow"/>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 name="TextBox 6"/>
          <p:cNvSpPr txBox="1"/>
          <p:nvPr/>
        </p:nvSpPr>
        <p:spPr>
          <a:xfrm>
            <a:off x="1066800" y="4648200"/>
            <a:ext cx="5496968" cy="369332"/>
          </a:xfrm>
          <a:prstGeom prst="rect">
            <a:avLst/>
          </a:prstGeom>
          <a:noFill/>
        </p:spPr>
        <p:txBody>
          <a:bodyPr wrap="none" rtlCol="0">
            <a:spAutoFit/>
          </a:bodyPr>
          <a:lstStyle/>
          <a:p>
            <a:r>
              <a:rPr lang="en-US" dirty="0" smtClean="0">
                <a:solidFill>
                  <a:srgbClr val="FF0000"/>
                </a:solidFill>
              </a:rPr>
              <a:t>Watch Movie “Spiderman” from disk address </a:t>
            </a:r>
            <a:r>
              <a:rPr lang="en-US" b="1" dirty="0" smtClean="0">
                <a:solidFill>
                  <a:srgbClr val="FF0000"/>
                </a:solidFill>
              </a:rPr>
              <a:t>DISK1:0xFF</a:t>
            </a:r>
            <a:endParaRPr lang="en-US" b="1" dirty="0">
              <a:solidFill>
                <a:srgbClr val="FF0000"/>
              </a:solidFill>
            </a:endParaRPr>
          </a:p>
        </p:txBody>
      </p:sp>
      <p:sp>
        <p:nvSpPr>
          <p:cNvPr id="17" name="Can 16"/>
          <p:cNvSpPr/>
          <p:nvPr/>
        </p:nvSpPr>
        <p:spPr>
          <a:xfrm>
            <a:off x="6705600" y="1600200"/>
            <a:ext cx="1371600" cy="1447800"/>
          </a:xfrm>
          <a:prstGeom prst="ca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DISK 2</a:t>
            </a:r>
            <a:endParaRPr lang="en-US" dirty="0"/>
          </a:p>
        </p:txBody>
      </p:sp>
      <p:sp>
        <p:nvSpPr>
          <p:cNvPr id="18" name="Rectangle 17"/>
          <p:cNvSpPr/>
          <p:nvPr/>
        </p:nvSpPr>
        <p:spPr>
          <a:xfrm>
            <a:off x="7239000" y="2590800"/>
            <a:ext cx="457200" cy="457200"/>
          </a:xfrm>
          <a:prstGeom prst="rect">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FF</a:t>
            </a:r>
            <a:endParaRPr lang="en-US" dirty="0"/>
          </a:p>
        </p:txBody>
      </p:sp>
      <p:sp>
        <p:nvSpPr>
          <p:cNvPr id="8" name="Freeform 7"/>
          <p:cNvSpPr/>
          <p:nvPr/>
        </p:nvSpPr>
        <p:spPr>
          <a:xfrm>
            <a:off x="812800" y="2810933"/>
            <a:ext cx="6400800" cy="1037430"/>
          </a:xfrm>
          <a:custGeom>
            <a:avLst/>
            <a:gdLst>
              <a:gd name="connsiteX0" fmla="*/ 6400800 w 6400800"/>
              <a:gd name="connsiteY0" fmla="*/ 0 h 1037430"/>
              <a:gd name="connsiteX1" fmla="*/ 4961467 w 6400800"/>
              <a:gd name="connsiteY1" fmla="*/ 931334 h 1037430"/>
              <a:gd name="connsiteX2" fmla="*/ 1236133 w 6400800"/>
              <a:gd name="connsiteY2" fmla="*/ 931334 h 1037430"/>
              <a:gd name="connsiteX3" fmla="*/ 0 w 6400800"/>
              <a:gd name="connsiteY3" fmla="*/ 169334 h 1037430"/>
            </a:gdLst>
            <a:ahLst/>
            <a:cxnLst>
              <a:cxn ang="0">
                <a:pos x="connsiteX0" y="connsiteY0"/>
              </a:cxn>
              <a:cxn ang="0">
                <a:pos x="connsiteX1" y="connsiteY1"/>
              </a:cxn>
              <a:cxn ang="0">
                <a:pos x="connsiteX2" y="connsiteY2"/>
              </a:cxn>
              <a:cxn ang="0">
                <a:pos x="connsiteX3" y="connsiteY3"/>
              </a:cxn>
            </a:cxnLst>
            <a:rect l="l" t="t" r="r" b="b"/>
            <a:pathLst>
              <a:path w="6400800" h="1037430">
                <a:moveTo>
                  <a:pt x="6400800" y="0"/>
                </a:moveTo>
                <a:cubicBezTo>
                  <a:pt x="6111522" y="388056"/>
                  <a:pt x="5822245" y="776112"/>
                  <a:pt x="4961467" y="931334"/>
                </a:cubicBezTo>
                <a:cubicBezTo>
                  <a:pt x="4100689" y="1086556"/>
                  <a:pt x="2063044" y="1058334"/>
                  <a:pt x="1236133" y="931334"/>
                </a:cubicBezTo>
                <a:cubicBezTo>
                  <a:pt x="409222" y="804334"/>
                  <a:pt x="0" y="169334"/>
                  <a:pt x="0" y="169334"/>
                </a:cubicBezTo>
              </a:path>
            </a:pathLst>
          </a:custGeom>
          <a:ln>
            <a:solidFill>
              <a:srgbClr val="FF0000"/>
            </a:solidFill>
            <a:prstDash val="sysDash"/>
            <a:tailEnd type="arrow"/>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1" name="TextBox 20"/>
          <p:cNvSpPr txBox="1"/>
          <p:nvPr/>
        </p:nvSpPr>
        <p:spPr>
          <a:xfrm>
            <a:off x="1143000" y="2971800"/>
            <a:ext cx="5370844" cy="369332"/>
          </a:xfrm>
          <a:prstGeom prst="rect">
            <a:avLst/>
          </a:prstGeom>
          <a:noFill/>
        </p:spPr>
        <p:txBody>
          <a:bodyPr wrap="none" rtlCol="0">
            <a:spAutoFit/>
          </a:bodyPr>
          <a:lstStyle/>
          <a:p>
            <a:r>
              <a:rPr lang="en-US" dirty="0" smtClean="0">
                <a:solidFill>
                  <a:srgbClr val="FF0000"/>
                </a:solidFill>
              </a:rPr>
              <a:t>Watch Movie “Iron Man” from disk address </a:t>
            </a:r>
            <a:r>
              <a:rPr lang="en-US" b="1" dirty="0" smtClean="0">
                <a:solidFill>
                  <a:srgbClr val="FF0000"/>
                </a:solidFill>
              </a:rPr>
              <a:t>DISK2:0xFF</a:t>
            </a:r>
            <a:endParaRPr lang="en-US" b="1" dirty="0">
              <a:solidFill>
                <a:srgbClr val="FF0000"/>
              </a:solidFill>
            </a:endParaRPr>
          </a:p>
        </p:txBody>
      </p:sp>
    </p:spTree>
    <p:extLst>
      <p:ext uri="{BB962C8B-B14F-4D97-AF65-F5344CB8AC3E}">
        <p14:creationId xmlns:p14="http://schemas.microsoft.com/office/powerpoint/2010/main" val="1095348807"/>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Abstraction</a:t>
            </a:r>
            <a:endParaRPr lang="en-SG"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27</a:t>
            </a:fld>
            <a:endParaRPr lang="en-US" dirty="0"/>
          </a:p>
        </p:txBody>
      </p:sp>
      <p:sp>
        <p:nvSpPr>
          <p:cNvPr id="13" name="Can 12"/>
          <p:cNvSpPr/>
          <p:nvPr/>
        </p:nvSpPr>
        <p:spPr>
          <a:xfrm>
            <a:off x="6705600" y="3505200"/>
            <a:ext cx="1371600" cy="1447800"/>
          </a:xfrm>
          <a:prstGeom prst="ca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DISK 1</a:t>
            </a:r>
            <a:endParaRPr lang="en-US" dirty="0"/>
          </a:p>
        </p:txBody>
      </p:sp>
      <p:pic>
        <p:nvPicPr>
          <p:cNvPr id="25" name="Picture 2" descr="http://upload.wikimedia.org/wikipedia/commons/thumb/a/a6/Use_case_diagram_actor_people.svg/2000px-Use_case_diagram_actor_people.svg.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457200" y="1828800"/>
            <a:ext cx="457046" cy="1125704"/>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7239000" y="4495800"/>
            <a:ext cx="457200" cy="457200"/>
          </a:xfrm>
          <a:prstGeom prst="rect">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FF</a:t>
            </a:r>
            <a:endParaRPr lang="en-US" dirty="0"/>
          </a:p>
        </p:txBody>
      </p:sp>
      <p:sp>
        <p:nvSpPr>
          <p:cNvPr id="17" name="Can 16"/>
          <p:cNvSpPr/>
          <p:nvPr/>
        </p:nvSpPr>
        <p:spPr>
          <a:xfrm>
            <a:off x="6705600" y="1600200"/>
            <a:ext cx="1371600" cy="1447800"/>
          </a:xfrm>
          <a:prstGeom prst="ca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DISK 2</a:t>
            </a:r>
            <a:endParaRPr lang="en-US" dirty="0"/>
          </a:p>
        </p:txBody>
      </p:sp>
      <p:sp>
        <p:nvSpPr>
          <p:cNvPr id="18" name="Rectangle 17"/>
          <p:cNvSpPr/>
          <p:nvPr/>
        </p:nvSpPr>
        <p:spPr>
          <a:xfrm>
            <a:off x="7239000" y="2590800"/>
            <a:ext cx="457200" cy="457200"/>
          </a:xfrm>
          <a:prstGeom prst="rect">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FF</a:t>
            </a:r>
            <a:endParaRPr lang="en-US" dirty="0"/>
          </a:p>
        </p:txBody>
      </p:sp>
      <p:sp>
        <p:nvSpPr>
          <p:cNvPr id="15" name="Multidocument 14"/>
          <p:cNvSpPr/>
          <p:nvPr/>
        </p:nvSpPr>
        <p:spPr>
          <a:xfrm>
            <a:off x="2209800" y="2819400"/>
            <a:ext cx="1752600" cy="1676400"/>
          </a:xfrm>
          <a:prstGeom prst="flowChartMultidocumen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smtClean="0">
                <a:solidFill>
                  <a:schemeClr val="tx1"/>
                </a:solidFill>
              </a:rPr>
              <a:t>File System</a:t>
            </a:r>
            <a:endParaRPr lang="en-US" b="1" dirty="0">
              <a:solidFill>
                <a:schemeClr val="tx1"/>
              </a:solidFill>
            </a:endParaRPr>
          </a:p>
        </p:txBody>
      </p:sp>
      <p:sp>
        <p:nvSpPr>
          <p:cNvPr id="19" name="Rounded Rectangle 18"/>
          <p:cNvSpPr/>
          <p:nvPr/>
        </p:nvSpPr>
        <p:spPr>
          <a:xfrm>
            <a:off x="4572000" y="2743200"/>
            <a:ext cx="1295400" cy="1447800"/>
          </a:xfrm>
          <a:prstGeom prst="roundRect">
            <a:avLst/>
          </a:prstGeom>
          <a:solidFill>
            <a:schemeClr val="bg1">
              <a:lumMod val="8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smtClean="0">
                <a:solidFill>
                  <a:srgbClr val="000000"/>
                </a:solidFill>
              </a:rPr>
              <a:t>Operating </a:t>
            </a:r>
          </a:p>
          <a:p>
            <a:pPr algn="ctr"/>
            <a:r>
              <a:rPr lang="en-US" b="1" dirty="0" smtClean="0">
                <a:solidFill>
                  <a:srgbClr val="000000"/>
                </a:solidFill>
              </a:rPr>
              <a:t>System</a:t>
            </a:r>
            <a:endParaRPr lang="en-US" b="1" dirty="0">
              <a:solidFill>
                <a:srgbClr val="000000"/>
              </a:solidFill>
            </a:endParaRPr>
          </a:p>
        </p:txBody>
      </p:sp>
      <p:cxnSp>
        <p:nvCxnSpPr>
          <p:cNvPr id="23" name="Straight Arrow Connector 22"/>
          <p:cNvCxnSpPr>
            <a:endCxn id="15" idx="1"/>
          </p:cNvCxnSpPr>
          <p:nvPr/>
        </p:nvCxnSpPr>
        <p:spPr>
          <a:xfrm>
            <a:off x="990600" y="2438400"/>
            <a:ext cx="1219200" cy="1219200"/>
          </a:xfrm>
          <a:prstGeom prst="straightConnector1">
            <a:avLst/>
          </a:prstGeom>
          <a:ln>
            <a:solidFill>
              <a:srgbClr val="FF0000"/>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a:endCxn id="15" idx="1"/>
          </p:cNvCxnSpPr>
          <p:nvPr/>
        </p:nvCxnSpPr>
        <p:spPr>
          <a:xfrm>
            <a:off x="609600" y="2971800"/>
            <a:ext cx="1600200" cy="685800"/>
          </a:xfrm>
          <a:prstGeom prst="straightConnector1">
            <a:avLst/>
          </a:prstGeom>
          <a:ln>
            <a:solidFill>
              <a:srgbClr val="FF0000"/>
            </a:solidFill>
            <a:prstDash val="sysDash"/>
            <a:tailEnd type="arrow"/>
          </a:ln>
        </p:spPr>
        <p:style>
          <a:lnRef idx="2">
            <a:schemeClr val="accent1"/>
          </a:lnRef>
          <a:fillRef idx="0">
            <a:schemeClr val="accent1"/>
          </a:fillRef>
          <a:effectRef idx="1">
            <a:schemeClr val="accent1"/>
          </a:effectRef>
          <a:fontRef idx="minor">
            <a:schemeClr val="tx1"/>
          </a:fontRef>
        </p:style>
      </p:cxnSp>
      <p:sp>
        <p:nvSpPr>
          <p:cNvPr id="28" name="TextBox 27"/>
          <p:cNvSpPr txBox="1"/>
          <p:nvPr/>
        </p:nvSpPr>
        <p:spPr>
          <a:xfrm>
            <a:off x="1066800" y="1905000"/>
            <a:ext cx="2491976" cy="646331"/>
          </a:xfrm>
          <a:prstGeom prst="rect">
            <a:avLst/>
          </a:prstGeom>
          <a:noFill/>
        </p:spPr>
        <p:txBody>
          <a:bodyPr wrap="none" rtlCol="0">
            <a:spAutoFit/>
          </a:bodyPr>
          <a:lstStyle/>
          <a:p>
            <a:r>
              <a:rPr lang="en-US" b="1" dirty="0" smtClean="0">
                <a:solidFill>
                  <a:srgbClr val="FF0000"/>
                </a:solidFill>
              </a:rPr>
              <a:t>Open file (“Iron man”)</a:t>
            </a:r>
          </a:p>
          <a:p>
            <a:r>
              <a:rPr lang="en-US" b="1" dirty="0" smtClean="0">
                <a:solidFill>
                  <a:srgbClr val="FF0000"/>
                </a:solidFill>
              </a:rPr>
              <a:t>Open file (“Spiderman”)</a:t>
            </a:r>
            <a:endParaRPr lang="en-US" b="1" dirty="0">
              <a:solidFill>
                <a:srgbClr val="FF0000"/>
              </a:solidFill>
            </a:endParaRPr>
          </a:p>
        </p:txBody>
      </p:sp>
      <p:cxnSp>
        <p:nvCxnSpPr>
          <p:cNvPr id="30" name="Straight Arrow Connector 29"/>
          <p:cNvCxnSpPr>
            <a:stCxn id="15" idx="3"/>
          </p:cNvCxnSpPr>
          <p:nvPr/>
        </p:nvCxnSpPr>
        <p:spPr>
          <a:xfrm>
            <a:off x="3962400" y="3657600"/>
            <a:ext cx="6096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a:endCxn id="17" idx="2"/>
          </p:cNvCxnSpPr>
          <p:nvPr/>
        </p:nvCxnSpPr>
        <p:spPr>
          <a:xfrm flipV="1">
            <a:off x="5867400" y="2324100"/>
            <a:ext cx="838200" cy="10287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a:endCxn id="13" idx="2"/>
          </p:cNvCxnSpPr>
          <p:nvPr/>
        </p:nvCxnSpPr>
        <p:spPr>
          <a:xfrm>
            <a:off x="5867400" y="3657600"/>
            <a:ext cx="838200" cy="5715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6" name="TextBox 35"/>
          <p:cNvSpPr txBox="1"/>
          <p:nvPr/>
        </p:nvSpPr>
        <p:spPr>
          <a:xfrm>
            <a:off x="762000" y="5562600"/>
            <a:ext cx="7473683" cy="1200328"/>
          </a:xfrm>
          <a:prstGeom prst="rect">
            <a:avLst/>
          </a:prstGeom>
          <a:noFill/>
        </p:spPr>
        <p:txBody>
          <a:bodyPr wrap="none" rtlCol="0">
            <a:spAutoFit/>
          </a:bodyPr>
          <a:lstStyle/>
          <a:p>
            <a:r>
              <a:rPr lang="en-US" sz="2400" i="1" dirty="0" smtClean="0">
                <a:solidFill>
                  <a:srgbClr val="0000FF"/>
                </a:solidFill>
              </a:rPr>
              <a:t>File system is an abstraction we use in daily life. All details </a:t>
            </a:r>
          </a:p>
          <a:p>
            <a:r>
              <a:rPr lang="en-US" sz="2400" i="1" dirty="0" smtClean="0">
                <a:solidFill>
                  <a:srgbClr val="0000FF"/>
                </a:solidFill>
              </a:rPr>
              <a:t>on where are how data and retrieved are hidden. </a:t>
            </a:r>
          </a:p>
          <a:p>
            <a:r>
              <a:rPr lang="en-US" sz="2400" b="1" i="1" dirty="0" smtClean="0">
                <a:solidFill>
                  <a:srgbClr val="0000FF"/>
                </a:solidFill>
              </a:rPr>
              <a:t>The “open file” call abstracts all details away.</a:t>
            </a:r>
            <a:endParaRPr lang="en-US" sz="2400" b="1" i="1" dirty="0">
              <a:solidFill>
                <a:srgbClr val="0000FF"/>
              </a:solidFill>
            </a:endParaRPr>
          </a:p>
        </p:txBody>
      </p:sp>
    </p:spTree>
    <p:extLst>
      <p:ext uri="{BB962C8B-B14F-4D97-AF65-F5344CB8AC3E}">
        <p14:creationId xmlns:p14="http://schemas.microsoft.com/office/powerpoint/2010/main" val="1459647503"/>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Abstraction</a:t>
            </a:r>
            <a:endParaRPr lang="en-SG"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28</a:t>
            </a:fld>
            <a:endParaRPr lang="en-US" dirty="0"/>
          </a:p>
        </p:txBody>
      </p:sp>
      <p:pic>
        <p:nvPicPr>
          <p:cNvPr id="25" name="Picture 2" descr="http://upload.wikimedia.org/wikipedia/commons/thumb/a/a6/Use_case_diagram_actor_people.svg/2000px-Use_case_diagram_actor_people.svg.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533400" y="3124200"/>
            <a:ext cx="457046" cy="1125704"/>
          </a:xfrm>
          <a:prstGeom prst="rect">
            <a:avLst/>
          </a:prstGeom>
          <a:noFill/>
          <a:extLst>
            <a:ext uri="{909E8E84-426E-40dd-AFC4-6F175D3DCCD1}">
              <a14:hiddenFill xmlns:a14="http://schemas.microsoft.com/office/drawing/2010/main">
                <a:solidFill>
                  <a:srgbClr val="FFFFFF"/>
                </a:solidFill>
              </a14:hiddenFill>
            </a:ext>
          </a:extLst>
        </p:spPr>
      </p:pic>
      <p:cxnSp>
        <p:nvCxnSpPr>
          <p:cNvPr id="26" name="Straight Arrow Connector 25"/>
          <p:cNvCxnSpPr>
            <a:endCxn id="6" idx="1"/>
          </p:cNvCxnSpPr>
          <p:nvPr/>
        </p:nvCxnSpPr>
        <p:spPr>
          <a:xfrm flipV="1">
            <a:off x="1219200" y="1914525"/>
            <a:ext cx="2895600" cy="1666875"/>
          </a:xfrm>
          <a:prstGeom prst="straightConnector1">
            <a:avLst/>
          </a:prstGeom>
          <a:ln>
            <a:solidFill>
              <a:srgbClr val="FF0000"/>
            </a:solidFill>
            <a:prstDash val="sysDash"/>
            <a:tailEnd type="arrow"/>
          </a:ln>
        </p:spPr>
        <p:style>
          <a:lnRef idx="2">
            <a:schemeClr val="accent1"/>
          </a:lnRef>
          <a:fillRef idx="0">
            <a:schemeClr val="accent1"/>
          </a:fillRef>
          <a:effectRef idx="1">
            <a:schemeClr val="accent1"/>
          </a:effectRef>
          <a:fontRef idx="minor">
            <a:schemeClr val="tx1"/>
          </a:fontRef>
        </p:style>
      </p:cxnSp>
      <p:pic>
        <p:nvPicPr>
          <p:cNvPr id="6" name="Picture 5"/>
          <p:cNvPicPr>
            <a:picLocks noChangeAspect="1"/>
          </p:cNvPicPr>
          <p:nvPr/>
        </p:nvPicPr>
        <p:blipFill>
          <a:blip r:embed="rId4"/>
          <a:stretch>
            <a:fillRect/>
          </a:stretch>
        </p:blipFill>
        <p:spPr>
          <a:xfrm>
            <a:off x="4114800" y="1371600"/>
            <a:ext cx="1447800" cy="1085850"/>
          </a:xfrm>
          <a:prstGeom prst="rect">
            <a:avLst/>
          </a:prstGeom>
        </p:spPr>
      </p:pic>
      <p:sp>
        <p:nvSpPr>
          <p:cNvPr id="20" name="TextBox 19"/>
          <p:cNvSpPr txBox="1"/>
          <p:nvPr/>
        </p:nvSpPr>
        <p:spPr>
          <a:xfrm>
            <a:off x="5867400" y="1676400"/>
            <a:ext cx="543989" cy="369332"/>
          </a:xfrm>
          <a:prstGeom prst="rect">
            <a:avLst/>
          </a:prstGeom>
          <a:noFill/>
        </p:spPr>
        <p:txBody>
          <a:bodyPr wrap="none" rtlCol="0">
            <a:spAutoFit/>
          </a:bodyPr>
          <a:lstStyle/>
          <a:p>
            <a:r>
              <a:rPr lang="en-US" b="1" dirty="0" smtClean="0">
                <a:solidFill>
                  <a:srgbClr val="0000FF"/>
                </a:solidFill>
              </a:rPr>
              <a:t>GUI</a:t>
            </a:r>
            <a:endParaRPr lang="en-US" b="1" dirty="0">
              <a:solidFill>
                <a:srgbClr val="0000FF"/>
              </a:solidFill>
            </a:endParaRPr>
          </a:p>
        </p:txBody>
      </p:sp>
      <p:sp>
        <p:nvSpPr>
          <p:cNvPr id="7" name="Folded Corner 6"/>
          <p:cNvSpPr/>
          <p:nvPr/>
        </p:nvSpPr>
        <p:spPr>
          <a:xfrm>
            <a:off x="4114800" y="2743200"/>
            <a:ext cx="1447800" cy="1066800"/>
          </a:xfrm>
          <a:prstGeom prst="foldedCorner">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TextBox 21"/>
          <p:cNvSpPr txBox="1"/>
          <p:nvPr/>
        </p:nvSpPr>
        <p:spPr>
          <a:xfrm>
            <a:off x="5867400" y="3048000"/>
            <a:ext cx="2290110" cy="369332"/>
          </a:xfrm>
          <a:prstGeom prst="rect">
            <a:avLst/>
          </a:prstGeom>
          <a:noFill/>
        </p:spPr>
        <p:txBody>
          <a:bodyPr wrap="none" rtlCol="0">
            <a:spAutoFit/>
          </a:bodyPr>
          <a:lstStyle/>
          <a:p>
            <a:r>
              <a:rPr lang="en-US" b="1" dirty="0" smtClean="0">
                <a:solidFill>
                  <a:srgbClr val="0000FF"/>
                </a:solidFill>
              </a:rPr>
              <a:t>Libraries, Packages, …</a:t>
            </a:r>
            <a:endParaRPr lang="en-US" b="1" dirty="0">
              <a:solidFill>
                <a:srgbClr val="0000FF"/>
              </a:solidFill>
            </a:endParaRPr>
          </a:p>
        </p:txBody>
      </p:sp>
      <p:sp>
        <p:nvSpPr>
          <p:cNvPr id="24" name="TextBox 23"/>
          <p:cNvSpPr txBox="1"/>
          <p:nvPr/>
        </p:nvSpPr>
        <p:spPr>
          <a:xfrm>
            <a:off x="4114800" y="2895600"/>
            <a:ext cx="1368308" cy="307777"/>
          </a:xfrm>
          <a:prstGeom prst="rect">
            <a:avLst/>
          </a:prstGeom>
          <a:noFill/>
        </p:spPr>
        <p:txBody>
          <a:bodyPr wrap="none" rtlCol="0">
            <a:spAutoFit/>
          </a:bodyPr>
          <a:lstStyle/>
          <a:p>
            <a:r>
              <a:rPr lang="en-US" sz="1400" b="1" dirty="0">
                <a:solidFill>
                  <a:srgbClr val="FF0000"/>
                </a:solidFill>
              </a:rPr>
              <a:t>i</a:t>
            </a:r>
            <a:r>
              <a:rPr lang="en-US" sz="1400" b="1" dirty="0" smtClean="0">
                <a:solidFill>
                  <a:srgbClr val="FF0000"/>
                </a:solidFill>
              </a:rPr>
              <a:t>mport </a:t>
            </a:r>
            <a:r>
              <a:rPr lang="en-US" sz="1400" b="1" dirty="0" err="1" smtClean="0">
                <a:solidFill>
                  <a:srgbClr val="FF0000"/>
                </a:solidFill>
              </a:rPr>
              <a:t>java.io</a:t>
            </a:r>
            <a:r>
              <a:rPr lang="en-US" sz="1400" b="1" dirty="0" smtClean="0">
                <a:solidFill>
                  <a:srgbClr val="FF0000"/>
                </a:solidFill>
              </a:rPr>
              <a:t>.*</a:t>
            </a:r>
            <a:endParaRPr lang="en-US" sz="1400" b="1" dirty="0">
              <a:solidFill>
                <a:srgbClr val="FF0000"/>
              </a:solidFill>
            </a:endParaRPr>
          </a:p>
        </p:txBody>
      </p:sp>
      <p:sp>
        <p:nvSpPr>
          <p:cNvPr id="8" name="Parallelogram 7"/>
          <p:cNvSpPr/>
          <p:nvPr/>
        </p:nvSpPr>
        <p:spPr>
          <a:xfrm>
            <a:off x="4038600" y="4038600"/>
            <a:ext cx="1371600" cy="1143000"/>
          </a:xfrm>
          <a:prstGeom prst="parallelogram">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TextBox 26"/>
          <p:cNvSpPr txBox="1"/>
          <p:nvPr/>
        </p:nvSpPr>
        <p:spPr>
          <a:xfrm>
            <a:off x="5867400" y="4419600"/>
            <a:ext cx="1372980" cy="369332"/>
          </a:xfrm>
          <a:prstGeom prst="rect">
            <a:avLst/>
          </a:prstGeom>
          <a:noFill/>
        </p:spPr>
        <p:txBody>
          <a:bodyPr wrap="none" rtlCol="0">
            <a:spAutoFit/>
          </a:bodyPr>
          <a:lstStyle/>
          <a:p>
            <a:r>
              <a:rPr lang="en-US" b="1" dirty="0" smtClean="0">
                <a:solidFill>
                  <a:srgbClr val="0000FF"/>
                </a:solidFill>
              </a:rPr>
              <a:t>System Calls</a:t>
            </a:r>
            <a:endParaRPr lang="en-US" b="1" dirty="0">
              <a:solidFill>
                <a:srgbClr val="0000FF"/>
              </a:solidFill>
            </a:endParaRPr>
          </a:p>
        </p:txBody>
      </p:sp>
      <p:sp>
        <p:nvSpPr>
          <p:cNvPr id="29" name="TextBox 28"/>
          <p:cNvSpPr txBox="1"/>
          <p:nvPr/>
        </p:nvSpPr>
        <p:spPr>
          <a:xfrm>
            <a:off x="4303558" y="4038600"/>
            <a:ext cx="725642" cy="738664"/>
          </a:xfrm>
          <a:prstGeom prst="rect">
            <a:avLst/>
          </a:prstGeom>
          <a:noFill/>
        </p:spPr>
        <p:txBody>
          <a:bodyPr wrap="none" rtlCol="0">
            <a:spAutoFit/>
          </a:bodyPr>
          <a:lstStyle/>
          <a:p>
            <a:r>
              <a:rPr lang="en-US" sz="1400" b="1" dirty="0">
                <a:solidFill>
                  <a:srgbClr val="FF0000"/>
                </a:solidFill>
              </a:rPr>
              <a:t>o</a:t>
            </a:r>
            <a:r>
              <a:rPr lang="en-US" sz="1400" b="1" dirty="0" smtClean="0">
                <a:solidFill>
                  <a:srgbClr val="FF0000"/>
                </a:solidFill>
              </a:rPr>
              <a:t>pen();</a:t>
            </a:r>
          </a:p>
          <a:p>
            <a:r>
              <a:rPr lang="en-US" sz="1400" b="1" dirty="0">
                <a:solidFill>
                  <a:srgbClr val="FF0000"/>
                </a:solidFill>
              </a:rPr>
              <a:t>c</a:t>
            </a:r>
            <a:r>
              <a:rPr lang="en-US" sz="1400" b="1" dirty="0" smtClean="0">
                <a:solidFill>
                  <a:srgbClr val="FF0000"/>
                </a:solidFill>
              </a:rPr>
              <a:t>lose();</a:t>
            </a:r>
          </a:p>
          <a:p>
            <a:r>
              <a:rPr lang="en-US" sz="1400" b="1" dirty="0">
                <a:solidFill>
                  <a:srgbClr val="FF0000"/>
                </a:solidFill>
              </a:rPr>
              <a:t>s</a:t>
            </a:r>
            <a:r>
              <a:rPr lang="en-US" sz="1400" b="1" dirty="0" smtClean="0">
                <a:solidFill>
                  <a:srgbClr val="FF0000"/>
                </a:solidFill>
              </a:rPr>
              <a:t>eek();</a:t>
            </a:r>
            <a:endParaRPr lang="en-US" sz="1400" b="1" dirty="0">
              <a:solidFill>
                <a:srgbClr val="FF0000"/>
              </a:solidFill>
            </a:endParaRPr>
          </a:p>
        </p:txBody>
      </p:sp>
      <p:sp>
        <p:nvSpPr>
          <p:cNvPr id="9" name="Can 8"/>
          <p:cNvSpPr/>
          <p:nvPr/>
        </p:nvSpPr>
        <p:spPr>
          <a:xfrm>
            <a:off x="3810000" y="5562600"/>
            <a:ext cx="1905000" cy="990600"/>
          </a:xfrm>
          <a:prstGeom prst="can">
            <a:avLst/>
          </a:prstGeom>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err="1" smtClean="0"/>
              <a:t>Write_to_Disk_Block</a:t>
            </a:r>
            <a:r>
              <a:rPr lang="en-US" sz="1400" dirty="0" smtClean="0"/>
              <a:t>();</a:t>
            </a:r>
            <a:endParaRPr lang="en-US" sz="1400" dirty="0"/>
          </a:p>
        </p:txBody>
      </p:sp>
      <p:sp>
        <p:nvSpPr>
          <p:cNvPr id="32" name="TextBox 31"/>
          <p:cNvSpPr txBox="1"/>
          <p:nvPr/>
        </p:nvSpPr>
        <p:spPr>
          <a:xfrm>
            <a:off x="5791200" y="5943600"/>
            <a:ext cx="2433929" cy="369332"/>
          </a:xfrm>
          <a:prstGeom prst="rect">
            <a:avLst/>
          </a:prstGeom>
          <a:noFill/>
        </p:spPr>
        <p:txBody>
          <a:bodyPr wrap="none" rtlCol="0">
            <a:spAutoFit/>
          </a:bodyPr>
          <a:lstStyle/>
          <a:p>
            <a:r>
              <a:rPr lang="en-US" b="1" dirty="0" smtClean="0">
                <a:solidFill>
                  <a:srgbClr val="0000FF"/>
                </a:solidFill>
              </a:rPr>
              <a:t>Disk /Hardware /Driver</a:t>
            </a:r>
            <a:endParaRPr lang="en-US" b="1" dirty="0">
              <a:solidFill>
                <a:srgbClr val="0000FF"/>
              </a:solidFill>
            </a:endParaRPr>
          </a:p>
        </p:txBody>
      </p:sp>
      <p:cxnSp>
        <p:nvCxnSpPr>
          <p:cNvPr id="34" name="Straight Arrow Connector 33"/>
          <p:cNvCxnSpPr>
            <a:endCxn id="7" idx="1"/>
          </p:cNvCxnSpPr>
          <p:nvPr/>
        </p:nvCxnSpPr>
        <p:spPr>
          <a:xfrm flipV="1">
            <a:off x="1295400" y="3276600"/>
            <a:ext cx="2819400" cy="381000"/>
          </a:xfrm>
          <a:prstGeom prst="straightConnector1">
            <a:avLst/>
          </a:prstGeom>
          <a:ln>
            <a:solidFill>
              <a:srgbClr val="FF0000"/>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35" name="Straight Arrow Connector 34"/>
          <p:cNvCxnSpPr/>
          <p:nvPr/>
        </p:nvCxnSpPr>
        <p:spPr>
          <a:xfrm>
            <a:off x="1219200" y="3733800"/>
            <a:ext cx="2971800" cy="762000"/>
          </a:xfrm>
          <a:prstGeom prst="straightConnector1">
            <a:avLst/>
          </a:prstGeom>
          <a:ln>
            <a:solidFill>
              <a:srgbClr val="FF0000"/>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37" name="Straight Arrow Connector 36"/>
          <p:cNvCxnSpPr>
            <a:endCxn id="9" idx="2"/>
          </p:cNvCxnSpPr>
          <p:nvPr/>
        </p:nvCxnSpPr>
        <p:spPr>
          <a:xfrm>
            <a:off x="1219200" y="3886200"/>
            <a:ext cx="2590800" cy="2171700"/>
          </a:xfrm>
          <a:prstGeom prst="straightConnector1">
            <a:avLst/>
          </a:prstGeom>
          <a:ln>
            <a:solidFill>
              <a:srgbClr val="FF0000"/>
            </a:solidFill>
            <a:prstDash val="sysDash"/>
            <a:tailEnd type="arrow"/>
          </a:ln>
        </p:spPr>
        <p:style>
          <a:lnRef idx="2">
            <a:schemeClr val="accent1"/>
          </a:lnRef>
          <a:fillRef idx="0">
            <a:schemeClr val="accent1"/>
          </a:fillRef>
          <a:effectRef idx="1">
            <a:schemeClr val="accent1"/>
          </a:effectRef>
          <a:fontRef idx="minor">
            <a:schemeClr val="tx1"/>
          </a:fontRef>
        </p:style>
      </p:cxnSp>
      <p:sp>
        <p:nvSpPr>
          <p:cNvPr id="38" name="Up Arrow 37"/>
          <p:cNvSpPr/>
          <p:nvPr/>
        </p:nvSpPr>
        <p:spPr>
          <a:xfrm>
            <a:off x="8305800" y="1295400"/>
            <a:ext cx="533400" cy="5029200"/>
          </a:xfrm>
          <a:prstGeom prst="upArrow">
            <a:avLst/>
          </a:prstGeom>
          <a:solidFill>
            <a:schemeClr val="bg1">
              <a:lumMod val="8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TextBox 38"/>
          <p:cNvSpPr txBox="1"/>
          <p:nvPr/>
        </p:nvSpPr>
        <p:spPr>
          <a:xfrm>
            <a:off x="7050345" y="1002268"/>
            <a:ext cx="2093655" cy="369332"/>
          </a:xfrm>
          <a:prstGeom prst="rect">
            <a:avLst/>
          </a:prstGeom>
          <a:noFill/>
        </p:spPr>
        <p:txBody>
          <a:bodyPr wrap="none" rtlCol="0">
            <a:spAutoFit/>
          </a:bodyPr>
          <a:lstStyle/>
          <a:p>
            <a:r>
              <a:rPr lang="en-US" b="1" dirty="0" smtClean="0">
                <a:solidFill>
                  <a:srgbClr val="0000FF"/>
                </a:solidFill>
              </a:rPr>
              <a:t>Level of Abstraction</a:t>
            </a:r>
            <a:endParaRPr lang="en-US" b="1" dirty="0">
              <a:solidFill>
                <a:srgbClr val="0000FF"/>
              </a:solidFill>
            </a:endParaRPr>
          </a:p>
        </p:txBody>
      </p:sp>
      <p:sp>
        <p:nvSpPr>
          <p:cNvPr id="40" name="TextBox 39"/>
          <p:cNvSpPr txBox="1"/>
          <p:nvPr/>
        </p:nvSpPr>
        <p:spPr>
          <a:xfrm>
            <a:off x="381000" y="5562600"/>
            <a:ext cx="2736797" cy="646331"/>
          </a:xfrm>
          <a:prstGeom prst="rect">
            <a:avLst/>
          </a:prstGeom>
          <a:noFill/>
        </p:spPr>
        <p:txBody>
          <a:bodyPr wrap="none" rtlCol="0">
            <a:spAutoFit/>
          </a:bodyPr>
          <a:lstStyle/>
          <a:p>
            <a:r>
              <a:rPr lang="en-US" b="1" i="1" dirty="0" smtClean="0"/>
              <a:t>Which level of abstraction </a:t>
            </a:r>
          </a:p>
          <a:p>
            <a:r>
              <a:rPr lang="en-US" b="1" i="1" dirty="0" smtClean="0"/>
              <a:t>do you work on?</a:t>
            </a:r>
            <a:endParaRPr lang="en-US" b="1" i="1" dirty="0"/>
          </a:p>
        </p:txBody>
      </p:sp>
    </p:spTree>
    <p:extLst>
      <p:ext uri="{BB962C8B-B14F-4D97-AF65-F5344CB8AC3E}">
        <p14:creationId xmlns:p14="http://schemas.microsoft.com/office/powerpoint/2010/main" val="968272578"/>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Abstraction</a:t>
            </a:r>
            <a:endParaRPr lang="en-SG"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29</a:t>
            </a:fld>
            <a:endParaRPr lang="en-US" dirty="0"/>
          </a:p>
        </p:txBody>
      </p:sp>
      <p:pic>
        <p:nvPicPr>
          <p:cNvPr id="25" name="Picture 2" descr="http://upload.wikimedia.org/wikipedia/commons/thumb/a/a6/Use_case_diagram_actor_people.svg/2000px-Use_case_diagram_actor_people.svg.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533400" y="2743200"/>
            <a:ext cx="457046" cy="1125704"/>
          </a:xfrm>
          <a:prstGeom prst="rect">
            <a:avLst/>
          </a:prstGeom>
          <a:noFill/>
          <a:extLst>
            <a:ext uri="{909E8E84-426E-40dd-AFC4-6F175D3DCCD1}">
              <a14:hiddenFill xmlns:a14="http://schemas.microsoft.com/office/drawing/2010/main">
                <a:solidFill>
                  <a:srgbClr val="FFFFFF"/>
                </a:solidFill>
              </a14:hiddenFill>
            </a:ext>
          </a:extLst>
        </p:spPr>
      </p:pic>
      <p:cxnSp>
        <p:nvCxnSpPr>
          <p:cNvPr id="26" name="Straight Arrow Connector 25"/>
          <p:cNvCxnSpPr>
            <a:endCxn id="7" idx="1"/>
          </p:cNvCxnSpPr>
          <p:nvPr/>
        </p:nvCxnSpPr>
        <p:spPr>
          <a:xfrm>
            <a:off x="1143000" y="3276600"/>
            <a:ext cx="2971800" cy="0"/>
          </a:xfrm>
          <a:prstGeom prst="straightConnector1">
            <a:avLst/>
          </a:prstGeom>
          <a:ln>
            <a:solidFill>
              <a:srgbClr val="FF0000"/>
            </a:solidFill>
            <a:prstDash val="sysDash"/>
            <a:tailEnd type="arrow"/>
          </a:ln>
        </p:spPr>
        <p:style>
          <a:lnRef idx="2">
            <a:schemeClr val="accent1"/>
          </a:lnRef>
          <a:fillRef idx="0">
            <a:schemeClr val="accent1"/>
          </a:fillRef>
          <a:effectRef idx="1">
            <a:schemeClr val="accent1"/>
          </a:effectRef>
          <a:fontRef idx="minor">
            <a:schemeClr val="tx1"/>
          </a:fontRef>
        </p:style>
      </p:cxnSp>
      <p:pic>
        <p:nvPicPr>
          <p:cNvPr id="6" name="Picture 5"/>
          <p:cNvPicPr>
            <a:picLocks noChangeAspect="1"/>
          </p:cNvPicPr>
          <p:nvPr/>
        </p:nvPicPr>
        <p:blipFill>
          <a:blip r:embed="rId4"/>
          <a:stretch>
            <a:fillRect/>
          </a:stretch>
        </p:blipFill>
        <p:spPr>
          <a:xfrm>
            <a:off x="4114800" y="1371600"/>
            <a:ext cx="1447800" cy="1085850"/>
          </a:xfrm>
          <a:prstGeom prst="rect">
            <a:avLst/>
          </a:prstGeom>
        </p:spPr>
      </p:pic>
      <p:sp>
        <p:nvSpPr>
          <p:cNvPr id="20" name="TextBox 19"/>
          <p:cNvSpPr txBox="1"/>
          <p:nvPr/>
        </p:nvSpPr>
        <p:spPr>
          <a:xfrm>
            <a:off x="5867400" y="1676400"/>
            <a:ext cx="543989" cy="369332"/>
          </a:xfrm>
          <a:prstGeom prst="rect">
            <a:avLst/>
          </a:prstGeom>
          <a:noFill/>
        </p:spPr>
        <p:txBody>
          <a:bodyPr wrap="none" rtlCol="0">
            <a:spAutoFit/>
          </a:bodyPr>
          <a:lstStyle/>
          <a:p>
            <a:r>
              <a:rPr lang="en-US" b="1" dirty="0" smtClean="0">
                <a:solidFill>
                  <a:srgbClr val="0000FF"/>
                </a:solidFill>
              </a:rPr>
              <a:t>GUI</a:t>
            </a:r>
            <a:endParaRPr lang="en-US" b="1" dirty="0">
              <a:solidFill>
                <a:srgbClr val="0000FF"/>
              </a:solidFill>
            </a:endParaRPr>
          </a:p>
        </p:txBody>
      </p:sp>
      <p:sp>
        <p:nvSpPr>
          <p:cNvPr id="7" name="Folded Corner 6"/>
          <p:cNvSpPr/>
          <p:nvPr/>
        </p:nvSpPr>
        <p:spPr>
          <a:xfrm>
            <a:off x="4114800" y="2743200"/>
            <a:ext cx="1447800" cy="1066800"/>
          </a:xfrm>
          <a:prstGeom prst="foldedCorner">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TextBox 21"/>
          <p:cNvSpPr txBox="1"/>
          <p:nvPr/>
        </p:nvSpPr>
        <p:spPr>
          <a:xfrm>
            <a:off x="5867400" y="3048000"/>
            <a:ext cx="2290110" cy="369332"/>
          </a:xfrm>
          <a:prstGeom prst="rect">
            <a:avLst/>
          </a:prstGeom>
          <a:noFill/>
        </p:spPr>
        <p:txBody>
          <a:bodyPr wrap="none" rtlCol="0">
            <a:spAutoFit/>
          </a:bodyPr>
          <a:lstStyle/>
          <a:p>
            <a:r>
              <a:rPr lang="en-US" b="1" dirty="0" smtClean="0">
                <a:solidFill>
                  <a:srgbClr val="0000FF"/>
                </a:solidFill>
              </a:rPr>
              <a:t>Libraries, Packages, …</a:t>
            </a:r>
            <a:endParaRPr lang="en-US" b="1" dirty="0">
              <a:solidFill>
                <a:srgbClr val="0000FF"/>
              </a:solidFill>
            </a:endParaRPr>
          </a:p>
        </p:txBody>
      </p:sp>
      <p:sp>
        <p:nvSpPr>
          <p:cNvPr id="24" name="TextBox 23"/>
          <p:cNvSpPr txBox="1"/>
          <p:nvPr/>
        </p:nvSpPr>
        <p:spPr>
          <a:xfrm>
            <a:off x="4114800" y="2895600"/>
            <a:ext cx="1368308" cy="307777"/>
          </a:xfrm>
          <a:prstGeom prst="rect">
            <a:avLst/>
          </a:prstGeom>
          <a:noFill/>
        </p:spPr>
        <p:txBody>
          <a:bodyPr wrap="none" rtlCol="0">
            <a:spAutoFit/>
          </a:bodyPr>
          <a:lstStyle/>
          <a:p>
            <a:r>
              <a:rPr lang="en-US" sz="1400" b="1" dirty="0">
                <a:solidFill>
                  <a:srgbClr val="FF0000"/>
                </a:solidFill>
              </a:rPr>
              <a:t>i</a:t>
            </a:r>
            <a:r>
              <a:rPr lang="en-US" sz="1400" b="1" dirty="0" smtClean="0">
                <a:solidFill>
                  <a:srgbClr val="FF0000"/>
                </a:solidFill>
              </a:rPr>
              <a:t>mport </a:t>
            </a:r>
            <a:r>
              <a:rPr lang="en-US" sz="1400" b="1" dirty="0" err="1" smtClean="0">
                <a:solidFill>
                  <a:srgbClr val="FF0000"/>
                </a:solidFill>
              </a:rPr>
              <a:t>java.io</a:t>
            </a:r>
            <a:r>
              <a:rPr lang="en-US" sz="1400" b="1" dirty="0" smtClean="0">
                <a:solidFill>
                  <a:srgbClr val="FF0000"/>
                </a:solidFill>
              </a:rPr>
              <a:t>.*</a:t>
            </a:r>
            <a:endParaRPr lang="en-US" sz="1400" b="1" dirty="0">
              <a:solidFill>
                <a:srgbClr val="FF0000"/>
              </a:solidFill>
            </a:endParaRPr>
          </a:p>
        </p:txBody>
      </p:sp>
      <p:sp>
        <p:nvSpPr>
          <p:cNvPr id="8" name="Parallelogram 7"/>
          <p:cNvSpPr/>
          <p:nvPr/>
        </p:nvSpPr>
        <p:spPr>
          <a:xfrm>
            <a:off x="4038600" y="4038600"/>
            <a:ext cx="1371600" cy="1143000"/>
          </a:xfrm>
          <a:prstGeom prst="parallelogram">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TextBox 26"/>
          <p:cNvSpPr txBox="1"/>
          <p:nvPr/>
        </p:nvSpPr>
        <p:spPr>
          <a:xfrm>
            <a:off x="5867400" y="4419600"/>
            <a:ext cx="1372980" cy="369332"/>
          </a:xfrm>
          <a:prstGeom prst="rect">
            <a:avLst/>
          </a:prstGeom>
          <a:noFill/>
        </p:spPr>
        <p:txBody>
          <a:bodyPr wrap="none" rtlCol="0">
            <a:spAutoFit/>
          </a:bodyPr>
          <a:lstStyle/>
          <a:p>
            <a:r>
              <a:rPr lang="en-US" b="1" dirty="0" smtClean="0">
                <a:solidFill>
                  <a:srgbClr val="0000FF"/>
                </a:solidFill>
              </a:rPr>
              <a:t>System Calls</a:t>
            </a:r>
            <a:endParaRPr lang="en-US" b="1" dirty="0">
              <a:solidFill>
                <a:srgbClr val="0000FF"/>
              </a:solidFill>
            </a:endParaRPr>
          </a:p>
        </p:txBody>
      </p:sp>
      <p:sp>
        <p:nvSpPr>
          <p:cNvPr id="29" name="TextBox 28"/>
          <p:cNvSpPr txBox="1"/>
          <p:nvPr/>
        </p:nvSpPr>
        <p:spPr>
          <a:xfrm>
            <a:off x="4303558" y="4038600"/>
            <a:ext cx="725642" cy="738664"/>
          </a:xfrm>
          <a:prstGeom prst="rect">
            <a:avLst/>
          </a:prstGeom>
          <a:noFill/>
        </p:spPr>
        <p:txBody>
          <a:bodyPr wrap="none" rtlCol="0">
            <a:spAutoFit/>
          </a:bodyPr>
          <a:lstStyle/>
          <a:p>
            <a:r>
              <a:rPr lang="en-US" sz="1400" b="1" dirty="0">
                <a:solidFill>
                  <a:srgbClr val="FF0000"/>
                </a:solidFill>
              </a:rPr>
              <a:t>o</a:t>
            </a:r>
            <a:r>
              <a:rPr lang="en-US" sz="1400" b="1" dirty="0" smtClean="0">
                <a:solidFill>
                  <a:srgbClr val="FF0000"/>
                </a:solidFill>
              </a:rPr>
              <a:t>pen();</a:t>
            </a:r>
          </a:p>
          <a:p>
            <a:r>
              <a:rPr lang="en-US" sz="1400" b="1" dirty="0">
                <a:solidFill>
                  <a:srgbClr val="FF0000"/>
                </a:solidFill>
              </a:rPr>
              <a:t>c</a:t>
            </a:r>
            <a:r>
              <a:rPr lang="en-US" sz="1400" b="1" dirty="0" smtClean="0">
                <a:solidFill>
                  <a:srgbClr val="FF0000"/>
                </a:solidFill>
              </a:rPr>
              <a:t>lose();</a:t>
            </a:r>
          </a:p>
          <a:p>
            <a:r>
              <a:rPr lang="en-US" sz="1400" b="1" dirty="0">
                <a:solidFill>
                  <a:srgbClr val="FF0000"/>
                </a:solidFill>
              </a:rPr>
              <a:t>s</a:t>
            </a:r>
            <a:r>
              <a:rPr lang="en-US" sz="1400" b="1" dirty="0" smtClean="0">
                <a:solidFill>
                  <a:srgbClr val="FF0000"/>
                </a:solidFill>
              </a:rPr>
              <a:t>eek();</a:t>
            </a:r>
            <a:endParaRPr lang="en-US" sz="1400" b="1" dirty="0">
              <a:solidFill>
                <a:srgbClr val="FF0000"/>
              </a:solidFill>
            </a:endParaRPr>
          </a:p>
        </p:txBody>
      </p:sp>
      <p:sp>
        <p:nvSpPr>
          <p:cNvPr id="9" name="Can 8"/>
          <p:cNvSpPr/>
          <p:nvPr/>
        </p:nvSpPr>
        <p:spPr>
          <a:xfrm>
            <a:off x="3810000" y="5562600"/>
            <a:ext cx="1905000" cy="990600"/>
          </a:xfrm>
          <a:prstGeom prst="can">
            <a:avLst/>
          </a:prstGeom>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err="1" smtClean="0"/>
              <a:t>Write_to_Disk_Block</a:t>
            </a:r>
            <a:r>
              <a:rPr lang="en-US" sz="1400" dirty="0" smtClean="0"/>
              <a:t>();</a:t>
            </a:r>
            <a:endParaRPr lang="en-US" sz="1400" dirty="0"/>
          </a:p>
        </p:txBody>
      </p:sp>
      <p:sp>
        <p:nvSpPr>
          <p:cNvPr id="32" name="TextBox 31"/>
          <p:cNvSpPr txBox="1"/>
          <p:nvPr/>
        </p:nvSpPr>
        <p:spPr>
          <a:xfrm>
            <a:off x="5791200" y="5943600"/>
            <a:ext cx="2433929" cy="369332"/>
          </a:xfrm>
          <a:prstGeom prst="rect">
            <a:avLst/>
          </a:prstGeom>
          <a:noFill/>
        </p:spPr>
        <p:txBody>
          <a:bodyPr wrap="none" rtlCol="0">
            <a:spAutoFit/>
          </a:bodyPr>
          <a:lstStyle/>
          <a:p>
            <a:r>
              <a:rPr lang="en-US" b="1" dirty="0" smtClean="0">
                <a:solidFill>
                  <a:srgbClr val="0000FF"/>
                </a:solidFill>
              </a:rPr>
              <a:t>Disk /Hardware /Driver</a:t>
            </a:r>
            <a:endParaRPr lang="en-US" b="1" dirty="0">
              <a:solidFill>
                <a:srgbClr val="0000FF"/>
              </a:solidFill>
            </a:endParaRPr>
          </a:p>
        </p:txBody>
      </p:sp>
      <p:sp>
        <p:nvSpPr>
          <p:cNvPr id="38" name="Up Arrow 37"/>
          <p:cNvSpPr/>
          <p:nvPr/>
        </p:nvSpPr>
        <p:spPr>
          <a:xfrm>
            <a:off x="8305800" y="1295400"/>
            <a:ext cx="533400" cy="5029200"/>
          </a:xfrm>
          <a:prstGeom prst="upArrow">
            <a:avLst/>
          </a:prstGeom>
          <a:solidFill>
            <a:schemeClr val="bg1">
              <a:lumMod val="8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TextBox 38"/>
          <p:cNvSpPr txBox="1"/>
          <p:nvPr/>
        </p:nvSpPr>
        <p:spPr>
          <a:xfrm>
            <a:off x="7050345" y="1002268"/>
            <a:ext cx="2093655" cy="369332"/>
          </a:xfrm>
          <a:prstGeom prst="rect">
            <a:avLst/>
          </a:prstGeom>
          <a:noFill/>
        </p:spPr>
        <p:txBody>
          <a:bodyPr wrap="none" rtlCol="0">
            <a:spAutoFit/>
          </a:bodyPr>
          <a:lstStyle/>
          <a:p>
            <a:r>
              <a:rPr lang="en-US" b="1" dirty="0" smtClean="0">
                <a:solidFill>
                  <a:srgbClr val="0000FF"/>
                </a:solidFill>
              </a:rPr>
              <a:t>Level of Abstraction</a:t>
            </a:r>
            <a:endParaRPr lang="en-US" b="1" dirty="0">
              <a:solidFill>
                <a:srgbClr val="0000FF"/>
              </a:solidFill>
            </a:endParaRPr>
          </a:p>
        </p:txBody>
      </p:sp>
      <p:sp>
        <p:nvSpPr>
          <p:cNvPr id="40" name="TextBox 39"/>
          <p:cNvSpPr txBox="1"/>
          <p:nvPr/>
        </p:nvSpPr>
        <p:spPr>
          <a:xfrm>
            <a:off x="381000" y="5562600"/>
            <a:ext cx="2937761" cy="369332"/>
          </a:xfrm>
          <a:prstGeom prst="rect">
            <a:avLst/>
          </a:prstGeom>
          <a:noFill/>
        </p:spPr>
        <p:txBody>
          <a:bodyPr wrap="none" rtlCol="0">
            <a:spAutoFit/>
          </a:bodyPr>
          <a:lstStyle/>
          <a:p>
            <a:r>
              <a:rPr lang="en-US" b="1" i="1" dirty="0" smtClean="0"/>
              <a:t>What is a good abstraction?</a:t>
            </a:r>
            <a:endParaRPr lang="en-US" b="1" i="1" dirty="0"/>
          </a:p>
        </p:txBody>
      </p:sp>
    </p:spTree>
    <p:extLst>
      <p:ext uri="{BB962C8B-B14F-4D97-AF65-F5344CB8AC3E}">
        <p14:creationId xmlns:p14="http://schemas.microsoft.com/office/powerpoint/2010/main" val="420439677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grpId="0" nodeType="clickEffect">
                                  <p:stCondLst>
                                    <p:cond delay="0"/>
                                  </p:stCondLst>
                                  <p:childTnLst>
                                    <p:set>
                                      <p:cBhvr rctx="PPT">
                                        <p:cTn id="6" dur="indefinite"/>
                                        <p:tgtEl>
                                          <p:spTgt spid="8"/>
                                        </p:tgtEl>
                                        <p:attrNameLst>
                                          <p:attrName>style.opacity</p:attrName>
                                        </p:attrNameLst>
                                      </p:cBhvr>
                                      <p:to>
                                        <p:strVal val="0.5"/>
                                      </p:to>
                                    </p:set>
                                    <p:animEffect filter="image" prLst="opacity: 0.5">
                                      <p:cBhvr rctx="IE">
                                        <p:cTn id="7" dur="indefinite"/>
                                        <p:tgtEl>
                                          <p:spTgt spid="8"/>
                                        </p:tgtEl>
                                      </p:cBhvr>
                                    </p:animEffect>
                                  </p:childTnLst>
                                </p:cTn>
                              </p:par>
                              <p:par>
                                <p:cTn id="8" presetID="9" presetClass="emph" presetSubtype="0" grpId="0" nodeType="withEffect">
                                  <p:stCondLst>
                                    <p:cond delay="0"/>
                                  </p:stCondLst>
                                  <p:childTnLst>
                                    <p:set>
                                      <p:cBhvr rctx="PPT">
                                        <p:cTn id="9" dur="indefinite"/>
                                        <p:tgtEl>
                                          <p:spTgt spid="27"/>
                                        </p:tgtEl>
                                        <p:attrNameLst>
                                          <p:attrName>style.opacity</p:attrName>
                                        </p:attrNameLst>
                                      </p:cBhvr>
                                      <p:to>
                                        <p:strVal val="0.5"/>
                                      </p:to>
                                    </p:set>
                                    <p:animEffect filter="image" prLst="opacity: 0.5">
                                      <p:cBhvr rctx="IE">
                                        <p:cTn id="10" dur="indefinite"/>
                                        <p:tgtEl>
                                          <p:spTgt spid="27"/>
                                        </p:tgtEl>
                                      </p:cBhvr>
                                    </p:animEffect>
                                  </p:childTnLst>
                                </p:cTn>
                              </p:par>
                              <p:par>
                                <p:cTn id="11" presetID="9" presetClass="emph" presetSubtype="0" grpId="0" nodeType="withEffect">
                                  <p:stCondLst>
                                    <p:cond delay="0"/>
                                  </p:stCondLst>
                                  <p:childTnLst>
                                    <p:set>
                                      <p:cBhvr rctx="PPT">
                                        <p:cTn id="12" dur="indefinite"/>
                                        <p:tgtEl>
                                          <p:spTgt spid="29"/>
                                        </p:tgtEl>
                                        <p:attrNameLst>
                                          <p:attrName>style.opacity</p:attrName>
                                        </p:attrNameLst>
                                      </p:cBhvr>
                                      <p:to>
                                        <p:strVal val="0.5"/>
                                      </p:to>
                                    </p:set>
                                    <p:animEffect filter="image" prLst="opacity: 0.5">
                                      <p:cBhvr rctx="IE">
                                        <p:cTn id="13" dur="indefinite"/>
                                        <p:tgtEl>
                                          <p:spTgt spid="29"/>
                                        </p:tgtEl>
                                      </p:cBhvr>
                                    </p:animEffect>
                                  </p:childTnLst>
                                </p:cTn>
                              </p:par>
                              <p:par>
                                <p:cTn id="14" presetID="9" presetClass="emph" presetSubtype="0" grpId="0" nodeType="withEffect">
                                  <p:stCondLst>
                                    <p:cond delay="0"/>
                                  </p:stCondLst>
                                  <p:childTnLst>
                                    <p:set>
                                      <p:cBhvr rctx="PPT">
                                        <p:cTn id="15" dur="indefinite"/>
                                        <p:tgtEl>
                                          <p:spTgt spid="9"/>
                                        </p:tgtEl>
                                        <p:attrNameLst>
                                          <p:attrName>style.opacity</p:attrName>
                                        </p:attrNameLst>
                                      </p:cBhvr>
                                      <p:to>
                                        <p:strVal val="0.5"/>
                                      </p:to>
                                    </p:set>
                                    <p:animEffect filter="image" prLst="opacity: 0.5">
                                      <p:cBhvr rctx="IE">
                                        <p:cTn id="16" dur="indefinite"/>
                                        <p:tgtEl>
                                          <p:spTgt spid="9"/>
                                        </p:tgtEl>
                                      </p:cBhvr>
                                    </p:animEffect>
                                  </p:childTnLst>
                                </p:cTn>
                              </p:par>
                              <p:par>
                                <p:cTn id="17" presetID="9" presetClass="emph" presetSubtype="0" grpId="0" nodeType="withEffect">
                                  <p:stCondLst>
                                    <p:cond delay="0"/>
                                  </p:stCondLst>
                                  <p:childTnLst>
                                    <p:set>
                                      <p:cBhvr rctx="PPT">
                                        <p:cTn id="18" dur="indefinite"/>
                                        <p:tgtEl>
                                          <p:spTgt spid="32"/>
                                        </p:tgtEl>
                                        <p:attrNameLst>
                                          <p:attrName>style.opacity</p:attrName>
                                        </p:attrNameLst>
                                      </p:cBhvr>
                                      <p:to>
                                        <p:strVal val="0.5"/>
                                      </p:to>
                                    </p:set>
                                    <p:animEffect filter="image" prLst="opacity: 0.5">
                                      <p:cBhvr rctx="IE">
                                        <p:cTn id="19" dur="indefinite"/>
                                        <p:tgtEl>
                                          <p:spTgt spid="32"/>
                                        </p:tgtEl>
                                      </p:cBhvr>
                                    </p:animEffect>
                                  </p:childTnLst>
                                </p:cTn>
                              </p:par>
                              <p:par>
                                <p:cTn id="20" presetID="9" presetClass="emph" presetSubtype="0" nodeType="withEffect">
                                  <p:stCondLst>
                                    <p:cond delay="0"/>
                                  </p:stCondLst>
                                  <p:childTnLst>
                                    <p:set>
                                      <p:cBhvr rctx="PPT">
                                        <p:cTn id="21" dur="indefinite"/>
                                        <p:tgtEl>
                                          <p:spTgt spid="6"/>
                                        </p:tgtEl>
                                        <p:attrNameLst>
                                          <p:attrName>style.opacity</p:attrName>
                                        </p:attrNameLst>
                                      </p:cBhvr>
                                      <p:to>
                                        <p:strVal val="0.5"/>
                                      </p:to>
                                    </p:set>
                                    <p:animEffect filter="image" prLst="opacity: 0.5">
                                      <p:cBhvr rctx="IE">
                                        <p:cTn id="22" dur="indefinite"/>
                                        <p:tgtEl>
                                          <p:spTgt spid="6"/>
                                        </p:tgtEl>
                                      </p:cBhvr>
                                    </p:animEffect>
                                  </p:childTnLst>
                                </p:cTn>
                              </p:par>
                              <p:par>
                                <p:cTn id="23" presetID="9" presetClass="emph" presetSubtype="0" grpId="0" nodeType="withEffect">
                                  <p:stCondLst>
                                    <p:cond delay="0"/>
                                  </p:stCondLst>
                                  <p:childTnLst>
                                    <p:set>
                                      <p:cBhvr rctx="PPT">
                                        <p:cTn id="24" dur="indefinite"/>
                                        <p:tgtEl>
                                          <p:spTgt spid="20"/>
                                        </p:tgtEl>
                                        <p:attrNameLst>
                                          <p:attrName>style.opacity</p:attrName>
                                        </p:attrNameLst>
                                      </p:cBhvr>
                                      <p:to>
                                        <p:strVal val="0.5"/>
                                      </p:to>
                                    </p:set>
                                    <p:animEffect filter="image" prLst="opacity: 0.5">
                                      <p:cBhvr rctx="IE">
                                        <p:cTn id="25" dur="indefinite"/>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8" grpId="0" animBg="1"/>
      <p:bldP spid="27" grpId="0"/>
      <p:bldP spid="29" grpId="0"/>
      <p:bldP spid="9" grpId="0" animBg="1"/>
      <p:bldP spid="3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Plan for the Week</a:t>
            </a:r>
            <a:endParaRPr lang="en-US" dirty="0"/>
          </a:p>
        </p:txBody>
      </p:sp>
      <p:sp>
        <p:nvSpPr>
          <p:cNvPr id="3" name="Content Placeholder 2"/>
          <p:cNvSpPr>
            <a:spLocks noGrp="1"/>
          </p:cNvSpPr>
          <p:nvPr>
            <p:ph idx="1"/>
          </p:nvPr>
        </p:nvSpPr>
        <p:spPr/>
        <p:txBody>
          <a:bodyPr/>
          <a:lstStyle/>
          <a:p>
            <a:r>
              <a:rPr lang="en-US" dirty="0" smtClean="0"/>
              <a:t>This class: Software Design Basics and Use Case</a:t>
            </a:r>
          </a:p>
          <a:p>
            <a:endParaRPr lang="en-US" dirty="0" smtClean="0"/>
          </a:p>
          <a:p>
            <a:r>
              <a:rPr lang="en-US" dirty="0" smtClean="0"/>
              <a:t>Next Week: </a:t>
            </a:r>
          </a:p>
          <a:p>
            <a:pPr lvl="1"/>
            <a:r>
              <a:rPr lang="en-US" dirty="0" smtClean="0"/>
              <a:t>UML: Class Diagrams</a:t>
            </a:r>
          </a:p>
          <a:p>
            <a:pPr lvl="1"/>
            <a:r>
              <a:rPr lang="en-US" dirty="0" smtClean="0"/>
              <a:t>UML: State Machine Diagrams</a:t>
            </a:r>
          </a:p>
          <a:p>
            <a:pPr lvl="1"/>
            <a:endParaRPr lang="en-US" dirty="0" smtClean="0"/>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3</a:t>
            </a:fld>
            <a:endParaRPr lang="en-US" dirty="0"/>
          </a:p>
        </p:txBody>
      </p:sp>
    </p:spTree>
    <p:extLst>
      <p:ext uri="{BB962C8B-B14F-4D97-AF65-F5344CB8AC3E}">
        <p14:creationId xmlns:p14="http://schemas.microsoft.com/office/powerpoint/2010/main" val="3831656754"/>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rapezoid 9"/>
          <p:cNvSpPr/>
          <p:nvPr/>
        </p:nvSpPr>
        <p:spPr>
          <a:xfrm rot="10800000">
            <a:off x="2819401" y="2667000"/>
            <a:ext cx="3810000" cy="4038600"/>
          </a:xfrm>
          <a:prstGeom prst="trapezoid">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Abstraction</a:t>
            </a:r>
            <a:endParaRPr lang="en-SG"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30</a:t>
            </a:fld>
            <a:endParaRPr lang="en-US" dirty="0"/>
          </a:p>
        </p:txBody>
      </p:sp>
      <p:pic>
        <p:nvPicPr>
          <p:cNvPr id="25" name="Picture 2" descr="http://upload.wikimedia.org/wikipedia/commons/thumb/a/a6/Use_case_diagram_actor_people.svg/2000px-Use_case_diagram_actor_people.svg.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533400" y="2743200"/>
            <a:ext cx="457046" cy="1125704"/>
          </a:xfrm>
          <a:prstGeom prst="rect">
            <a:avLst/>
          </a:prstGeom>
          <a:noFill/>
          <a:extLst>
            <a:ext uri="{909E8E84-426E-40dd-AFC4-6F175D3DCCD1}">
              <a14:hiddenFill xmlns:a14="http://schemas.microsoft.com/office/drawing/2010/main">
                <a:solidFill>
                  <a:srgbClr val="FFFFFF"/>
                </a:solidFill>
              </a14:hiddenFill>
            </a:ext>
          </a:extLst>
        </p:spPr>
      </p:pic>
      <p:cxnSp>
        <p:nvCxnSpPr>
          <p:cNvPr id="26" name="Straight Arrow Connector 25"/>
          <p:cNvCxnSpPr>
            <a:endCxn id="7" idx="1"/>
          </p:cNvCxnSpPr>
          <p:nvPr/>
        </p:nvCxnSpPr>
        <p:spPr>
          <a:xfrm>
            <a:off x="1143000" y="3276600"/>
            <a:ext cx="2971800" cy="0"/>
          </a:xfrm>
          <a:prstGeom prst="straightConnector1">
            <a:avLst/>
          </a:prstGeom>
          <a:ln>
            <a:solidFill>
              <a:srgbClr val="FF0000"/>
            </a:solidFill>
            <a:prstDash val="sysDash"/>
            <a:tailEnd type="arrow"/>
          </a:ln>
        </p:spPr>
        <p:style>
          <a:lnRef idx="2">
            <a:schemeClr val="accent1"/>
          </a:lnRef>
          <a:fillRef idx="0">
            <a:schemeClr val="accent1"/>
          </a:fillRef>
          <a:effectRef idx="1">
            <a:schemeClr val="accent1"/>
          </a:effectRef>
          <a:fontRef idx="minor">
            <a:schemeClr val="tx1"/>
          </a:fontRef>
        </p:style>
      </p:cxnSp>
      <p:pic>
        <p:nvPicPr>
          <p:cNvPr id="6" name="Picture 5"/>
          <p:cNvPicPr>
            <a:picLocks noChangeAspect="1"/>
          </p:cNvPicPr>
          <p:nvPr/>
        </p:nvPicPr>
        <p:blipFill>
          <a:blip r:embed="rId4"/>
          <a:stretch>
            <a:fillRect/>
          </a:stretch>
        </p:blipFill>
        <p:spPr>
          <a:xfrm>
            <a:off x="4114800" y="1371600"/>
            <a:ext cx="1447800" cy="1085850"/>
          </a:xfrm>
          <a:prstGeom prst="rect">
            <a:avLst/>
          </a:prstGeom>
        </p:spPr>
      </p:pic>
      <p:sp>
        <p:nvSpPr>
          <p:cNvPr id="20" name="TextBox 19"/>
          <p:cNvSpPr txBox="1"/>
          <p:nvPr/>
        </p:nvSpPr>
        <p:spPr>
          <a:xfrm>
            <a:off x="5867400" y="1676400"/>
            <a:ext cx="543989" cy="369332"/>
          </a:xfrm>
          <a:prstGeom prst="rect">
            <a:avLst/>
          </a:prstGeom>
          <a:noFill/>
        </p:spPr>
        <p:txBody>
          <a:bodyPr wrap="none" rtlCol="0">
            <a:spAutoFit/>
          </a:bodyPr>
          <a:lstStyle/>
          <a:p>
            <a:r>
              <a:rPr lang="en-US" b="1" dirty="0" smtClean="0">
                <a:solidFill>
                  <a:srgbClr val="0000FF"/>
                </a:solidFill>
              </a:rPr>
              <a:t>GUI</a:t>
            </a:r>
            <a:endParaRPr lang="en-US" b="1" dirty="0">
              <a:solidFill>
                <a:srgbClr val="0000FF"/>
              </a:solidFill>
            </a:endParaRPr>
          </a:p>
        </p:txBody>
      </p:sp>
      <p:sp>
        <p:nvSpPr>
          <p:cNvPr id="7" name="Folded Corner 6"/>
          <p:cNvSpPr/>
          <p:nvPr/>
        </p:nvSpPr>
        <p:spPr>
          <a:xfrm>
            <a:off x="4114800" y="2743200"/>
            <a:ext cx="1447800" cy="1066800"/>
          </a:xfrm>
          <a:prstGeom prst="foldedCorner">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TextBox 21"/>
          <p:cNvSpPr txBox="1"/>
          <p:nvPr/>
        </p:nvSpPr>
        <p:spPr>
          <a:xfrm>
            <a:off x="5867400" y="3048000"/>
            <a:ext cx="2290110" cy="369332"/>
          </a:xfrm>
          <a:prstGeom prst="rect">
            <a:avLst/>
          </a:prstGeom>
          <a:noFill/>
        </p:spPr>
        <p:txBody>
          <a:bodyPr wrap="none" rtlCol="0">
            <a:spAutoFit/>
          </a:bodyPr>
          <a:lstStyle/>
          <a:p>
            <a:r>
              <a:rPr lang="en-US" b="1" dirty="0" smtClean="0">
                <a:solidFill>
                  <a:srgbClr val="0000FF"/>
                </a:solidFill>
              </a:rPr>
              <a:t>Libraries, Packages, …</a:t>
            </a:r>
            <a:endParaRPr lang="en-US" b="1" dirty="0">
              <a:solidFill>
                <a:srgbClr val="0000FF"/>
              </a:solidFill>
            </a:endParaRPr>
          </a:p>
        </p:txBody>
      </p:sp>
      <p:sp>
        <p:nvSpPr>
          <p:cNvPr id="24" name="TextBox 23"/>
          <p:cNvSpPr txBox="1"/>
          <p:nvPr/>
        </p:nvSpPr>
        <p:spPr>
          <a:xfrm>
            <a:off x="4114800" y="2895600"/>
            <a:ext cx="1368308" cy="307777"/>
          </a:xfrm>
          <a:prstGeom prst="rect">
            <a:avLst/>
          </a:prstGeom>
          <a:noFill/>
        </p:spPr>
        <p:txBody>
          <a:bodyPr wrap="none" rtlCol="0">
            <a:spAutoFit/>
          </a:bodyPr>
          <a:lstStyle/>
          <a:p>
            <a:r>
              <a:rPr lang="en-US" sz="1400" b="1" dirty="0">
                <a:solidFill>
                  <a:srgbClr val="FF0000"/>
                </a:solidFill>
              </a:rPr>
              <a:t>i</a:t>
            </a:r>
            <a:r>
              <a:rPr lang="en-US" sz="1400" b="1" dirty="0" smtClean="0">
                <a:solidFill>
                  <a:srgbClr val="FF0000"/>
                </a:solidFill>
              </a:rPr>
              <a:t>mport </a:t>
            </a:r>
            <a:r>
              <a:rPr lang="en-US" sz="1400" b="1" dirty="0" err="1" smtClean="0">
                <a:solidFill>
                  <a:srgbClr val="FF0000"/>
                </a:solidFill>
              </a:rPr>
              <a:t>java.io</a:t>
            </a:r>
            <a:r>
              <a:rPr lang="en-US" sz="1400" b="1" dirty="0" smtClean="0">
                <a:solidFill>
                  <a:srgbClr val="FF0000"/>
                </a:solidFill>
              </a:rPr>
              <a:t>.*</a:t>
            </a:r>
            <a:endParaRPr lang="en-US" sz="1400" b="1" dirty="0">
              <a:solidFill>
                <a:srgbClr val="FF0000"/>
              </a:solidFill>
            </a:endParaRPr>
          </a:p>
        </p:txBody>
      </p:sp>
      <p:sp>
        <p:nvSpPr>
          <p:cNvPr id="8" name="Parallelogram 7"/>
          <p:cNvSpPr/>
          <p:nvPr/>
        </p:nvSpPr>
        <p:spPr>
          <a:xfrm>
            <a:off x="4038600" y="4038600"/>
            <a:ext cx="1371600" cy="1143000"/>
          </a:xfrm>
          <a:prstGeom prst="parallelogram">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TextBox 26"/>
          <p:cNvSpPr txBox="1"/>
          <p:nvPr/>
        </p:nvSpPr>
        <p:spPr>
          <a:xfrm>
            <a:off x="5867400" y="4419600"/>
            <a:ext cx="1372980" cy="369332"/>
          </a:xfrm>
          <a:prstGeom prst="rect">
            <a:avLst/>
          </a:prstGeom>
          <a:noFill/>
        </p:spPr>
        <p:txBody>
          <a:bodyPr wrap="none" rtlCol="0">
            <a:spAutoFit/>
          </a:bodyPr>
          <a:lstStyle/>
          <a:p>
            <a:r>
              <a:rPr lang="en-US" b="1" dirty="0" smtClean="0">
                <a:solidFill>
                  <a:srgbClr val="0000FF"/>
                </a:solidFill>
              </a:rPr>
              <a:t>System Calls</a:t>
            </a:r>
            <a:endParaRPr lang="en-US" b="1" dirty="0">
              <a:solidFill>
                <a:srgbClr val="0000FF"/>
              </a:solidFill>
            </a:endParaRPr>
          </a:p>
        </p:txBody>
      </p:sp>
      <p:sp>
        <p:nvSpPr>
          <p:cNvPr id="29" name="TextBox 28"/>
          <p:cNvSpPr txBox="1"/>
          <p:nvPr/>
        </p:nvSpPr>
        <p:spPr>
          <a:xfrm>
            <a:off x="4303558" y="4038600"/>
            <a:ext cx="725642" cy="738664"/>
          </a:xfrm>
          <a:prstGeom prst="rect">
            <a:avLst/>
          </a:prstGeom>
          <a:noFill/>
        </p:spPr>
        <p:txBody>
          <a:bodyPr wrap="none" rtlCol="0">
            <a:spAutoFit/>
          </a:bodyPr>
          <a:lstStyle/>
          <a:p>
            <a:r>
              <a:rPr lang="en-US" sz="1400" b="1" dirty="0">
                <a:solidFill>
                  <a:srgbClr val="FF0000"/>
                </a:solidFill>
              </a:rPr>
              <a:t>o</a:t>
            </a:r>
            <a:r>
              <a:rPr lang="en-US" sz="1400" b="1" dirty="0" smtClean="0">
                <a:solidFill>
                  <a:srgbClr val="FF0000"/>
                </a:solidFill>
              </a:rPr>
              <a:t>pen();</a:t>
            </a:r>
          </a:p>
          <a:p>
            <a:r>
              <a:rPr lang="en-US" sz="1400" b="1" dirty="0">
                <a:solidFill>
                  <a:srgbClr val="FF0000"/>
                </a:solidFill>
              </a:rPr>
              <a:t>c</a:t>
            </a:r>
            <a:r>
              <a:rPr lang="en-US" sz="1400" b="1" dirty="0" smtClean="0">
                <a:solidFill>
                  <a:srgbClr val="FF0000"/>
                </a:solidFill>
              </a:rPr>
              <a:t>lose();</a:t>
            </a:r>
          </a:p>
          <a:p>
            <a:r>
              <a:rPr lang="en-US" sz="1400" b="1" dirty="0">
                <a:solidFill>
                  <a:srgbClr val="FF0000"/>
                </a:solidFill>
              </a:rPr>
              <a:t>s</a:t>
            </a:r>
            <a:r>
              <a:rPr lang="en-US" sz="1400" b="1" dirty="0" smtClean="0">
                <a:solidFill>
                  <a:srgbClr val="FF0000"/>
                </a:solidFill>
              </a:rPr>
              <a:t>eek();</a:t>
            </a:r>
            <a:endParaRPr lang="en-US" sz="1400" b="1" dirty="0">
              <a:solidFill>
                <a:srgbClr val="FF0000"/>
              </a:solidFill>
            </a:endParaRPr>
          </a:p>
        </p:txBody>
      </p:sp>
      <p:sp>
        <p:nvSpPr>
          <p:cNvPr id="9" name="Can 8"/>
          <p:cNvSpPr/>
          <p:nvPr/>
        </p:nvSpPr>
        <p:spPr>
          <a:xfrm>
            <a:off x="3810000" y="5562600"/>
            <a:ext cx="1905000" cy="990600"/>
          </a:xfrm>
          <a:prstGeom prst="can">
            <a:avLst/>
          </a:prstGeom>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err="1" smtClean="0"/>
              <a:t>Write_to_Disk_Block</a:t>
            </a:r>
            <a:r>
              <a:rPr lang="en-US" sz="1400" dirty="0" smtClean="0"/>
              <a:t>();</a:t>
            </a:r>
            <a:endParaRPr lang="en-US" sz="1400" dirty="0"/>
          </a:p>
        </p:txBody>
      </p:sp>
      <p:sp>
        <p:nvSpPr>
          <p:cNvPr id="32" name="TextBox 31"/>
          <p:cNvSpPr txBox="1"/>
          <p:nvPr/>
        </p:nvSpPr>
        <p:spPr>
          <a:xfrm>
            <a:off x="5791200" y="5943600"/>
            <a:ext cx="2433929" cy="369332"/>
          </a:xfrm>
          <a:prstGeom prst="rect">
            <a:avLst/>
          </a:prstGeom>
          <a:noFill/>
        </p:spPr>
        <p:txBody>
          <a:bodyPr wrap="none" rtlCol="0">
            <a:spAutoFit/>
          </a:bodyPr>
          <a:lstStyle/>
          <a:p>
            <a:r>
              <a:rPr lang="en-US" b="1" dirty="0" smtClean="0">
                <a:solidFill>
                  <a:srgbClr val="0000FF"/>
                </a:solidFill>
              </a:rPr>
              <a:t>Disk /Hardware /Driver</a:t>
            </a:r>
            <a:endParaRPr lang="en-US" b="1" dirty="0">
              <a:solidFill>
                <a:srgbClr val="0000FF"/>
              </a:solidFill>
            </a:endParaRPr>
          </a:p>
        </p:txBody>
      </p:sp>
      <p:sp>
        <p:nvSpPr>
          <p:cNvPr id="38" name="Up Arrow 37"/>
          <p:cNvSpPr/>
          <p:nvPr/>
        </p:nvSpPr>
        <p:spPr>
          <a:xfrm>
            <a:off x="8305800" y="1295400"/>
            <a:ext cx="533400" cy="5029200"/>
          </a:xfrm>
          <a:prstGeom prst="upArrow">
            <a:avLst/>
          </a:prstGeom>
          <a:solidFill>
            <a:schemeClr val="bg1">
              <a:lumMod val="8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TextBox 38"/>
          <p:cNvSpPr txBox="1"/>
          <p:nvPr/>
        </p:nvSpPr>
        <p:spPr>
          <a:xfrm>
            <a:off x="7050345" y="1002268"/>
            <a:ext cx="2093655" cy="369332"/>
          </a:xfrm>
          <a:prstGeom prst="rect">
            <a:avLst/>
          </a:prstGeom>
          <a:noFill/>
        </p:spPr>
        <p:txBody>
          <a:bodyPr wrap="none" rtlCol="0">
            <a:spAutoFit/>
          </a:bodyPr>
          <a:lstStyle/>
          <a:p>
            <a:r>
              <a:rPr lang="en-US" b="1" dirty="0" smtClean="0">
                <a:solidFill>
                  <a:srgbClr val="0000FF"/>
                </a:solidFill>
              </a:rPr>
              <a:t>Level of Abstraction</a:t>
            </a:r>
            <a:endParaRPr lang="en-US" b="1" dirty="0">
              <a:solidFill>
                <a:srgbClr val="0000FF"/>
              </a:solidFill>
            </a:endParaRPr>
          </a:p>
        </p:txBody>
      </p:sp>
      <p:sp>
        <p:nvSpPr>
          <p:cNvPr id="40" name="TextBox 39"/>
          <p:cNvSpPr txBox="1"/>
          <p:nvPr/>
        </p:nvSpPr>
        <p:spPr>
          <a:xfrm>
            <a:off x="381000" y="5562600"/>
            <a:ext cx="2937761" cy="369332"/>
          </a:xfrm>
          <a:prstGeom prst="rect">
            <a:avLst/>
          </a:prstGeom>
          <a:noFill/>
        </p:spPr>
        <p:txBody>
          <a:bodyPr wrap="none" rtlCol="0">
            <a:spAutoFit/>
          </a:bodyPr>
          <a:lstStyle/>
          <a:p>
            <a:r>
              <a:rPr lang="en-US" b="1" i="1" dirty="0" smtClean="0"/>
              <a:t>What is a good abstraction?</a:t>
            </a:r>
            <a:endParaRPr lang="en-US" b="1" i="1" dirty="0"/>
          </a:p>
        </p:txBody>
      </p:sp>
      <p:cxnSp>
        <p:nvCxnSpPr>
          <p:cNvPr id="19" name="Straight Arrow Connector 18"/>
          <p:cNvCxnSpPr>
            <a:stCxn id="40" idx="0"/>
            <a:endCxn id="7" idx="1"/>
          </p:cNvCxnSpPr>
          <p:nvPr/>
        </p:nvCxnSpPr>
        <p:spPr>
          <a:xfrm flipV="1">
            <a:off x="1849881" y="3276600"/>
            <a:ext cx="2264919" cy="2286000"/>
          </a:xfrm>
          <a:prstGeom prst="straightConnector1">
            <a:avLst/>
          </a:prstGeom>
          <a:ln>
            <a:solidFill>
              <a:srgbClr val="FF0000"/>
            </a:solidFill>
            <a:prstDash val="sysDash"/>
            <a:tailEnd type="arrow"/>
          </a:ln>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a:off x="5638800" y="2297668"/>
            <a:ext cx="2692614" cy="369332"/>
          </a:xfrm>
          <a:prstGeom prst="rect">
            <a:avLst/>
          </a:prstGeom>
          <a:noFill/>
        </p:spPr>
        <p:txBody>
          <a:bodyPr wrap="none" rtlCol="0">
            <a:spAutoFit/>
          </a:bodyPr>
          <a:lstStyle/>
          <a:p>
            <a:r>
              <a:rPr lang="en-US" b="1" i="1" dirty="0" smtClean="0">
                <a:solidFill>
                  <a:srgbClr val="FF0000"/>
                </a:solidFill>
              </a:rPr>
              <a:t>Includes everything down</a:t>
            </a:r>
            <a:endParaRPr lang="en-US" b="1" i="1" dirty="0">
              <a:solidFill>
                <a:srgbClr val="FF0000"/>
              </a:solidFill>
            </a:endParaRPr>
          </a:p>
        </p:txBody>
      </p:sp>
      <p:cxnSp>
        <p:nvCxnSpPr>
          <p:cNvPr id="12" name="Straight Arrow Connector 11"/>
          <p:cNvCxnSpPr/>
          <p:nvPr/>
        </p:nvCxnSpPr>
        <p:spPr>
          <a:xfrm flipH="1" flipV="1">
            <a:off x="2667000" y="2133600"/>
            <a:ext cx="1066800" cy="4572000"/>
          </a:xfrm>
          <a:prstGeom prst="straightConnector1">
            <a:avLst/>
          </a:prstGeom>
          <a:ln w="28575">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p:nvPr/>
        </p:nvCxnSpPr>
        <p:spPr>
          <a:xfrm flipV="1">
            <a:off x="5715000" y="2057400"/>
            <a:ext cx="1066800" cy="4648200"/>
          </a:xfrm>
          <a:prstGeom prst="straightConnector1">
            <a:avLst/>
          </a:prstGeom>
          <a:ln w="28575">
            <a:solidFill>
              <a:schemeClr val="tx1"/>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0153427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dissolve">
                                      <p:cBhvr>
                                        <p:cTn id="7" dur="500"/>
                                        <p:tgtEl>
                                          <p:spTgt spid="23"/>
                                        </p:tgtEl>
                                      </p:cBhvr>
                                    </p:animEffect>
                                  </p:childTnLst>
                                </p:cTn>
                              </p:par>
                              <p:par>
                                <p:cTn id="8" presetID="9" presetClass="entr" presetSubtype="0" fill="hold"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dissolve">
                                      <p:cBhvr>
                                        <p:cTn id="10" dur="500"/>
                                        <p:tgtEl>
                                          <p:spTgt spid="28"/>
                                        </p:tgtEl>
                                      </p:cBhvr>
                                    </p:animEffect>
                                  </p:childTnLst>
                                </p:cTn>
                              </p:par>
                              <p:par>
                                <p:cTn id="11" presetID="9"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dissolve">
                                      <p:cBhvr>
                                        <p:cTn id="13" dur="500"/>
                                        <p:tgtEl>
                                          <p:spTgt spid="12"/>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dissolve">
                                      <p:cBhvr>
                                        <p:cTn id="1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23"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Abstraction</a:t>
            </a:r>
            <a:endParaRPr lang="en-SG" dirty="0"/>
          </a:p>
        </p:txBody>
      </p:sp>
      <p:sp>
        <p:nvSpPr>
          <p:cNvPr id="3" name="Content Placeholder 2"/>
          <p:cNvSpPr>
            <a:spLocks noGrp="1"/>
          </p:cNvSpPr>
          <p:nvPr>
            <p:ph idx="1"/>
          </p:nvPr>
        </p:nvSpPr>
        <p:spPr/>
        <p:txBody>
          <a:bodyPr/>
          <a:lstStyle/>
          <a:p>
            <a:r>
              <a:rPr lang="en-US" dirty="0" smtClean="0"/>
              <a:t>High-level programming language is another abstraction we use daily</a:t>
            </a:r>
            <a:endParaRPr lang="en-SG" dirty="0" smtClean="0"/>
          </a:p>
          <a:p>
            <a:r>
              <a:rPr lang="en-SG" dirty="0" smtClean="0"/>
              <a:t>It abstracts away the low-level implementation details</a:t>
            </a:r>
          </a:p>
          <a:p>
            <a:pPr lvl="1"/>
            <a:r>
              <a:rPr lang="en-SG" dirty="0" smtClean="0"/>
              <a:t>Which processor? </a:t>
            </a:r>
          </a:p>
          <a:p>
            <a:pPr lvl="1"/>
            <a:r>
              <a:rPr lang="en-SG" dirty="0" smtClean="0"/>
              <a:t>What type of Memory? </a:t>
            </a:r>
          </a:p>
          <a:p>
            <a:pPr lvl="1"/>
            <a:r>
              <a:rPr lang="en-SG" dirty="0" smtClean="0"/>
              <a:t>What type of system (PC, supercomputer, embedded systems)? </a:t>
            </a:r>
            <a:endParaRPr lang="en-SG" dirty="0" smtClean="0"/>
          </a:p>
        </p:txBody>
      </p:sp>
      <p:sp>
        <p:nvSpPr>
          <p:cNvPr id="4" name="Slide Number Placeholder 3"/>
          <p:cNvSpPr>
            <a:spLocks noGrp="1"/>
          </p:cNvSpPr>
          <p:nvPr>
            <p:ph type="sldNum" sz="quarter" idx="12"/>
          </p:nvPr>
        </p:nvSpPr>
        <p:spPr/>
        <p:txBody>
          <a:bodyPr/>
          <a:lstStyle/>
          <a:p>
            <a:fld id="{B6F15528-21DE-4FAA-801E-634DDDAF4B2B}" type="slidenum">
              <a:rPr lang="en-US" smtClean="0"/>
              <a:pPr/>
              <a:t>31</a:t>
            </a:fld>
            <a:endParaRPr lang="en-US" dirty="0"/>
          </a:p>
        </p:txBody>
      </p:sp>
    </p:spTree>
    <p:extLst>
      <p:ext uri="{BB962C8B-B14F-4D97-AF65-F5344CB8AC3E}">
        <p14:creationId xmlns:p14="http://schemas.microsoft.com/office/powerpoint/2010/main" val="3476916902"/>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that?</a:t>
            </a:r>
            <a:endParaRPr lang="en-US" dirty="0"/>
          </a:p>
        </p:txBody>
      </p:sp>
      <p:pic>
        <p:nvPicPr>
          <p:cNvPr id="5" name="Content Placeholder 4"/>
          <p:cNvPicPr>
            <a:picLocks noGrp="1" noChangeAspect="1"/>
          </p:cNvPicPr>
          <p:nvPr>
            <p:ph idx="1"/>
          </p:nvPr>
        </p:nvPicPr>
        <p:blipFill>
          <a:blip r:embed="rId2"/>
          <a:srcRect l="5849" r="5849"/>
          <a:stretch>
            <a:fillRect/>
          </a:stretch>
        </p:blipFill>
        <p:spPr/>
      </p:pic>
      <p:sp>
        <p:nvSpPr>
          <p:cNvPr id="4" name="Slide Number Placeholder 3"/>
          <p:cNvSpPr>
            <a:spLocks noGrp="1"/>
          </p:cNvSpPr>
          <p:nvPr>
            <p:ph type="sldNum" sz="quarter" idx="12"/>
          </p:nvPr>
        </p:nvSpPr>
        <p:spPr/>
        <p:txBody>
          <a:bodyPr/>
          <a:lstStyle/>
          <a:p>
            <a:fld id="{B6F15528-21DE-4FAA-801E-634DDDAF4B2B}" type="slidenum">
              <a:rPr lang="en-US" smtClean="0"/>
              <a:pPr/>
              <a:t>32</a:t>
            </a:fld>
            <a:endParaRPr lang="en-US" dirty="0"/>
          </a:p>
        </p:txBody>
      </p:sp>
    </p:spTree>
    <p:extLst>
      <p:ext uri="{BB962C8B-B14F-4D97-AF65-F5344CB8AC3E}">
        <p14:creationId xmlns:p14="http://schemas.microsoft.com/office/powerpoint/2010/main" val="2740061897"/>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Abstraction</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33</a:t>
            </a:fld>
            <a:endParaRPr lang="en-US" dirty="0"/>
          </a:p>
        </p:txBody>
      </p:sp>
      <p:pic>
        <p:nvPicPr>
          <p:cNvPr id="5" name="Picture 4"/>
          <p:cNvPicPr>
            <a:picLocks noChangeAspect="1"/>
          </p:cNvPicPr>
          <p:nvPr/>
        </p:nvPicPr>
        <p:blipFill>
          <a:blip r:embed="rId2"/>
          <a:stretch>
            <a:fillRect/>
          </a:stretch>
        </p:blipFill>
        <p:spPr>
          <a:xfrm>
            <a:off x="762000" y="2133600"/>
            <a:ext cx="3505200" cy="3505200"/>
          </a:xfrm>
          <a:prstGeom prst="rect">
            <a:avLst/>
          </a:prstGeom>
        </p:spPr>
      </p:pic>
      <p:sp>
        <p:nvSpPr>
          <p:cNvPr id="6" name="TextBox 5"/>
          <p:cNvSpPr txBox="1"/>
          <p:nvPr/>
        </p:nvSpPr>
        <p:spPr>
          <a:xfrm>
            <a:off x="4572000" y="3505200"/>
            <a:ext cx="4038147" cy="646331"/>
          </a:xfrm>
          <a:prstGeom prst="rect">
            <a:avLst/>
          </a:prstGeom>
          <a:noFill/>
        </p:spPr>
        <p:txBody>
          <a:bodyPr wrap="none" rtlCol="0">
            <a:spAutoFit/>
          </a:bodyPr>
          <a:lstStyle/>
          <a:p>
            <a:r>
              <a:rPr lang="en-US" dirty="0" smtClean="0"/>
              <a:t>A Language is </a:t>
            </a:r>
            <a:r>
              <a:rPr lang="en-US" b="1" dirty="0" err="1" smtClean="0"/>
              <a:t>turing</a:t>
            </a:r>
            <a:r>
              <a:rPr lang="en-US" b="1" dirty="0" smtClean="0"/>
              <a:t> complete </a:t>
            </a:r>
            <a:r>
              <a:rPr lang="en-US" dirty="0" smtClean="0"/>
              <a:t>if it can be </a:t>
            </a:r>
          </a:p>
          <a:p>
            <a:r>
              <a:rPr lang="en-US" dirty="0"/>
              <a:t>u</a:t>
            </a:r>
            <a:r>
              <a:rPr lang="en-US" dirty="0" smtClean="0"/>
              <a:t>sed to simulate any </a:t>
            </a:r>
            <a:r>
              <a:rPr lang="en-US" b="1" dirty="0" err="1" smtClean="0"/>
              <a:t>turing</a:t>
            </a:r>
            <a:r>
              <a:rPr lang="en-US" b="1" dirty="0" smtClean="0"/>
              <a:t> machine</a:t>
            </a:r>
            <a:r>
              <a:rPr lang="en-US" dirty="0" smtClean="0"/>
              <a:t>. </a:t>
            </a:r>
            <a:endParaRPr lang="en-US" dirty="0"/>
          </a:p>
        </p:txBody>
      </p:sp>
    </p:spTree>
    <p:extLst>
      <p:ext uri="{BB962C8B-B14F-4D97-AF65-F5344CB8AC3E}">
        <p14:creationId xmlns:p14="http://schemas.microsoft.com/office/powerpoint/2010/main" val="194129748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rapezoid 20"/>
          <p:cNvSpPr/>
          <p:nvPr/>
        </p:nvSpPr>
        <p:spPr>
          <a:xfrm rot="10800000">
            <a:off x="2819401" y="2667000"/>
            <a:ext cx="3810000" cy="4038600"/>
          </a:xfrm>
          <a:prstGeom prst="trapezoid">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TextBox 22"/>
          <p:cNvSpPr txBox="1"/>
          <p:nvPr/>
        </p:nvSpPr>
        <p:spPr>
          <a:xfrm>
            <a:off x="5638800" y="2297668"/>
            <a:ext cx="2692614" cy="369332"/>
          </a:xfrm>
          <a:prstGeom prst="rect">
            <a:avLst/>
          </a:prstGeom>
          <a:noFill/>
        </p:spPr>
        <p:txBody>
          <a:bodyPr wrap="none" rtlCol="0">
            <a:spAutoFit/>
          </a:bodyPr>
          <a:lstStyle/>
          <a:p>
            <a:r>
              <a:rPr lang="en-US" b="1" i="1" dirty="0" smtClean="0">
                <a:solidFill>
                  <a:srgbClr val="FF0000"/>
                </a:solidFill>
              </a:rPr>
              <a:t>Includes everything down</a:t>
            </a:r>
            <a:endParaRPr lang="en-US" b="1" i="1" dirty="0">
              <a:solidFill>
                <a:srgbClr val="FF0000"/>
              </a:solidFill>
            </a:endParaRPr>
          </a:p>
        </p:txBody>
      </p:sp>
      <p:cxnSp>
        <p:nvCxnSpPr>
          <p:cNvPr id="28" name="Straight Arrow Connector 27"/>
          <p:cNvCxnSpPr/>
          <p:nvPr/>
        </p:nvCxnSpPr>
        <p:spPr>
          <a:xfrm flipH="1" flipV="1">
            <a:off x="2667000" y="2133600"/>
            <a:ext cx="1066800" cy="4572000"/>
          </a:xfrm>
          <a:prstGeom prst="straightConnector1">
            <a:avLst/>
          </a:prstGeom>
          <a:ln w="28575">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p:nvPr/>
        </p:nvCxnSpPr>
        <p:spPr>
          <a:xfrm flipV="1">
            <a:off x="5715000" y="2057400"/>
            <a:ext cx="1066800" cy="4648200"/>
          </a:xfrm>
          <a:prstGeom prst="straightConnector1">
            <a:avLst/>
          </a:prstGeom>
          <a:ln w="28575">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Abstraction</a:t>
            </a:r>
            <a:endParaRPr lang="en-SG"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34</a:t>
            </a:fld>
            <a:endParaRPr lang="en-US" dirty="0"/>
          </a:p>
        </p:txBody>
      </p:sp>
      <p:pic>
        <p:nvPicPr>
          <p:cNvPr id="25" name="Picture 2" descr="http://upload.wikimedia.org/wikipedia/commons/thumb/a/a6/Use_case_diagram_actor_people.svg/2000px-Use_case_diagram_actor_people.svg.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533400" y="2743200"/>
            <a:ext cx="457046" cy="1125704"/>
          </a:xfrm>
          <a:prstGeom prst="rect">
            <a:avLst/>
          </a:prstGeom>
          <a:noFill/>
          <a:extLst>
            <a:ext uri="{909E8E84-426E-40dd-AFC4-6F175D3DCCD1}">
              <a14:hiddenFill xmlns:a14="http://schemas.microsoft.com/office/drawing/2010/main">
                <a:solidFill>
                  <a:srgbClr val="FFFFFF"/>
                </a:solidFill>
              </a14:hiddenFill>
            </a:ext>
          </a:extLst>
        </p:spPr>
      </p:pic>
      <p:cxnSp>
        <p:nvCxnSpPr>
          <p:cNvPr id="26" name="Straight Arrow Connector 25"/>
          <p:cNvCxnSpPr>
            <a:endCxn id="7" idx="1"/>
          </p:cNvCxnSpPr>
          <p:nvPr/>
        </p:nvCxnSpPr>
        <p:spPr>
          <a:xfrm>
            <a:off x="1143000" y="3276600"/>
            <a:ext cx="2971800" cy="0"/>
          </a:xfrm>
          <a:prstGeom prst="straightConnector1">
            <a:avLst/>
          </a:prstGeom>
          <a:ln>
            <a:solidFill>
              <a:srgbClr val="FF0000"/>
            </a:solidFill>
            <a:prstDash val="sysDash"/>
            <a:tailEnd type="arrow"/>
          </a:ln>
        </p:spPr>
        <p:style>
          <a:lnRef idx="2">
            <a:schemeClr val="accent1"/>
          </a:lnRef>
          <a:fillRef idx="0">
            <a:schemeClr val="accent1"/>
          </a:fillRef>
          <a:effectRef idx="1">
            <a:schemeClr val="accent1"/>
          </a:effectRef>
          <a:fontRef idx="minor">
            <a:schemeClr val="tx1"/>
          </a:fontRef>
        </p:style>
      </p:cxnSp>
      <p:pic>
        <p:nvPicPr>
          <p:cNvPr id="6" name="Picture 5"/>
          <p:cNvPicPr>
            <a:picLocks noChangeAspect="1"/>
          </p:cNvPicPr>
          <p:nvPr/>
        </p:nvPicPr>
        <p:blipFill>
          <a:blip r:embed="rId4"/>
          <a:stretch>
            <a:fillRect/>
          </a:stretch>
        </p:blipFill>
        <p:spPr>
          <a:xfrm>
            <a:off x="4114800" y="1371600"/>
            <a:ext cx="1447800" cy="1085850"/>
          </a:xfrm>
          <a:prstGeom prst="rect">
            <a:avLst/>
          </a:prstGeom>
        </p:spPr>
      </p:pic>
      <p:sp>
        <p:nvSpPr>
          <p:cNvPr id="20" name="TextBox 19"/>
          <p:cNvSpPr txBox="1"/>
          <p:nvPr/>
        </p:nvSpPr>
        <p:spPr>
          <a:xfrm>
            <a:off x="5867400" y="1676400"/>
            <a:ext cx="2225301" cy="369332"/>
          </a:xfrm>
          <a:prstGeom prst="rect">
            <a:avLst/>
          </a:prstGeom>
          <a:noFill/>
        </p:spPr>
        <p:txBody>
          <a:bodyPr wrap="none" rtlCol="0">
            <a:spAutoFit/>
          </a:bodyPr>
          <a:lstStyle/>
          <a:p>
            <a:r>
              <a:rPr lang="en-US" b="1" dirty="0" smtClean="0">
                <a:solidFill>
                  <a:srgbClr val="0000FF"/>
                </a:solidFill>
              </a:rPr>
              <a:t>DSL (domain specific)</a:t>
            </a:r>
            <a:endParaRPr lang="en-US" b="1" dirty="0">
              <a:solidFill>
                <a:srgbClr val="0000FF"/>
              </a:solidFill>
            </a:endParaRPr>
          </a:p>
        </p:txBody>
      </p:sp>
      <p:sp>
        <p:nvSpPr>
          <p:cNvPr id="7" name="Folded Corner 6"/>
          <p:cNvSpPr/>
          <p:nvPr/>
        </p:nvSpPr>
        <p:spPr>
          <a:xfrm>
            <a:off x="4114800" y="2743200"/>
            <a:ext cx="1447800" cy="1066800"/>
          </a:xfrm>
          <a:prstGeom prst="foldedCorner">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TextBox 21"/>
          <p:cNvSpPr txBox="1"/>
          <p:nvPr/>
        </p:nvSpPr>
        <p:spPr>
          <a:xfrm>
            <a:off x="5867400" y="3048000"/>
            <a:ext cx="684803" cy="369332"/>
          </a:xfrm>
          <a:prstGeom prst="rect">
            <a:avLst/>
          </a:prstGeom>
          <a:noFill/>
        </p:spPr>
        <p:txBody>
          <a:bodyPr wrap="none" rtlCol="0">
            <a:spAutoFit/>
          </a:bodyPr>
          <a:lstStyle/>
          <a:p>
            <a:r>
              <a:rPr lang="en-US" b="1" dirty="0" smtClean="0">
                <a:solidFill>
                  <a:srgbClr val="0000FF"/>
                </a:solidFill>
              </a:rPr>
              <a:t>JAVA</a:t>
            </a:r>
            <a:endParaRPr lang="en-US" b="1" dirty="0">
              <a:solidFill>
                <a:srgbClr val="0000FF"/>
              </a:solidFill>
            </a:endParaRPr>
          </a:p>
        </p:txBody>
      </p:sp>
      <p:sp>
        <p:nvSpPr>
          <p:cNvPr id="24" name="TextBox 23"/>
          <p:cNvSpPr txBox="1"/>
          <p:nvPr/>
        </p:nvSpPr>
        <p:spPr>
          <a:xfrm>
            <a:off x="4114800" y="2895600"/>
            <a:ext cx="1368308" cy="307777"/>
          </a:xfrm>
          <a:prstGeom prst="rect">
            <a:avLst/>
          </a:prstGeom>
          <a:noFill/>
        </p:spPr>
        <p:txBody>
          <a:bodyPr wrap="none" rtlCol="0">
            <a:spAutoFit/>
          </a:bodyPr>
          <a:lstStyle/>
          <a:p>
            <a:r>
              <a:rPr lang="en-US" sz="1400" b="1" dirty="0">
                <a:solidFill>
                  <a:srgbClr val="FF0000"/>
                </a:solidFill>
              </a:rPr>
              <a:t>i</a:t>
            </a:r>
            <a:r>
              <a:rPr lang="en-US" sz="1400" b="1" dirty="0" smtClean="0">
                <a:solidFill>
                  <a:srgbClr val="FF0000"/>
                </a:solidFill>
              </a:rPr>
              <a:t>mport </a:t>
            </a:r>
            <a:r>
              <a:rPr lang="en-US" sz="1400" b="1" dirty="0" err="1" smtClean="0">
                <a:solidFill>
                  <a:srgbClr val="FF0000"/>
                </a:solidFill>
              </a:rPr>
              <a:t>java.io</a:t>
            </a:r>
            <a:r>
              <a:rPr lang="en-US" sz="1400" b="1" dirty="0" smtClean="0">
                <a:solidFill>
                  <a:srgbClr val="FF0000"/>
                </a:solidFill>
              </a:rPr>
              <a:t>.*</a:t>
            </a:r>
            <a:endParaRPr lang="en-US" sz="1400" b="1" dirty="0">
              <a:solidFill>
                <a:srgbClr val="FF0000"/>
              </a:solidFill>
            </a:endParaRPr>
          </a:p>
        </p:txBody>
      </p:sp>
      <p:sp>
        <p:nvSpPr>
          <p:cNvPr id="8" name="Parallelogram 7"/>
          <p:cNvSpPr/>
          <p:nvPr/>
        </p:nvSpPr>
        <p:spPr>
          <a:xfrm>
            <a:off x="4038600" y="4038600"/>
            <a:ext cx="1371600" cy="1143000"/>
          </a:xfrm>
          <a:prstGeom prst="parallelogram">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TextBox 26"/>
          <p:cNvSpPr txBox="1"/>
          <p:nvPr/>
        </p:nvSpPr>
        <p:spPr>
          <a:xfrm>
            <a:off x="5867400" y="4419600"/>
            <a:ext cx="1620957" cy="369332"/>
          </a:xfrm>
          <a:prstGeom prst="rect">
            <a:avLst/>
          </a:prstGeom>
          <a:noFill/>
        </p:spPr>
        <p:txBody>
          <a:bodyPr wrap="none" rtlCol="0">
            <a:spAutoFit/>
          </a:bodyPr>
          <a:lstStyle/>
          <a:p>
            <a:r>
              <a:rPr lang="en-US" b="1" dirty="0" smtClean="0">
                <a:solidFill>
                  <a:srgbClr val="0000FF"/>
                </a:solidFill>
              </a:rPr>
              <a:t>Assembly code</a:t>
            </a:r>
            <a:endParaRPr lang="en-US" b="1" dirty="0">
              <a:solidFill>
                <a:srgbClr val="0000FF"/>
              </a:solidFill>
            </a:endParaRPr>
          </a:p>
        </p:txBody>
      </p:sp>
      <p:sp>
        <p:nvSpPr>
          <p:cNvPr id="29" name="TextBox 28"/>
          <p:cNvSpPr txBox="1"/>
          <p:nvPr/>
        </p:nvSpPr>
        <p:spPr>
          <a:xfrm>
            <a:off x="4303558" y="4038600"/>
            <a:ext cx="895473" cy="738664"/>
          </a:xfrm>
          <a:prstGeom prst="rect">
            <a:avLst/>
          </a:prstGeom>
          <a:noFill/>
        </p:spPr>
        <p:txBody>
          <a:bodyPr wrap="none" rtlCol="0">
            <a:spAutoFit/>
          </a:bodyPr>
          <a:lstStyle/>
          <a:p>
            <a:r>
              <a:rPr lang="en-US" sz="1400" b="1" dirty="0" err="1">
                <a:solidFill>
                  <a:srgbClr val="FF0000"/>
                </a:solidFill>
              </a:rPr>
              <a:t>m</a:t>
            </a:r>
            <a:r>
              <a:rPr lang="en-US" sz="1400" b="1" dirty="0" err="1" smtClean="0">
                <a:solidFill>
                  <a:srgbClr val="FF0000"/>
                </a:solidFill>
              </a:rPr>
              <a:t>ov</a:t>
            </a:r>
            <a:r>
              <a:rPr lang="en-US" sz="1400" b="1" dirty="0" smtClean="0">
                <a:solidFill>
                  <a:srgbClr val="FF0000"/>
                </a:solidFill>
              </a:rPr>
              <a:t> x, r2</a:t>
            </a:r>
          </a:p>
          <a:p>
            <a:r>
              <a:rPr lang="en-US" sz="1400" b="1" dirty="0">
                <a:solidFill>
                  <a:srgbClr val="FF0000"/>
                </a:solidFill>
              </a:rPr>
              <a:t>a</a:t>
            </a:r>
            <a:r>
              <a:rPr lang="en-US" sz="1400" b="1" dirty="0" smtClean="0">
                <a:solidFill>
                  <a:srgbClr val="FF0000"/>
                </a:solidFill>
              </a:rPr>
              <a:t>dd r1, r2</a:t>
            </a:r>
          </a:p>
          <a:p>
            <a:r>
              <a:rPr lang="en-US" sz="1400" b="1" dirty="0" err="1" smtClean="0">
                <a:solidFill>
                  <a:srgbClr val="FF0000"/>
                </a:solidFill>
              </a:rPr>
              <a:t>mov</a:t>
            </a:r>
            <a:r>
              <a:rPr lang="en-US" sz="1400" b="1" dirty="0" smtClean="0">
                <a:solidFill>
                  <a:srgbClr val="FF0000"/>
                </a:solidFill>
              </a:rPr>
              <a:t> r1, y</a:t>
            </a:r>
            <a:endParaRPr lang="en-US" sz="1400" b="1" dirty="0">
              <a:solidFill>
                <a:srgbClr val="FF0000"/>
              </a:solidFill>
            </a:endParaRPr>
          </a:p>
        </p:txBody>
      </p:sp>
      <p:sp>
        <p:nvSpPr>
          <p:cNvPr id="32" name="TextBox 31"/>
          <p:cNvSpPr txBox="1"/>
          <p:nvPr/>
        </p:nvSpPr>
        <p:spPr>
          <a:xfrm>
            <a:off x="5791200" y="5943600"/>
            <a:ext cx="2255057" cy="369332"/>
          </a:xfrm>
          <a:prstGeom prst="rect">
            <a:avLst/>
          </a:prstGeom>
          <a:noFill/>
        </p:spPr>
        <p:txBody>
          <a:bodyPr wrap="none" rtlCol="0">
            <a:spAutoFit/>
          </a:bodyPr>
          <a:lstStyle/>
          <a:p>
            <a:r>
              <a:rPr lang="en-US" b="1" dirty="0" smtClean="0">
                <a:solidFill>
                  <a:srgbClr val="0000FF"/>
                </a:solidFill>
              </a:rPr>
              <a:t>ISA (Turing complete)</a:t>
            </a:r>
            <a:endParaRPr lang="en-US" b="1" dirty="0">
              <a:solidFill>
                <a:srgbClr val="0000FF"/>
              </a:solidFill>
            </a:endParaRPr>
          </a:p>
        </p:txBody>
      </p:sp>
      <p:sp>
        <p:nvSpPr>
          <p:cNvPr id="38" name="Up Arrow 37"/>
          <p:cNvSpPr/>
          <p:nvPr/>
        </p:nvSpPr>
        <p:spPr>
          <a:xfrm>
            <a:off x="8305800" y="1295400"/>
            <a:ext cx="533400" cy="5029200"/>
          </a:xfrm>
          <a:prstGeom prst="upArrow">
            <a:avLst/>
          </a:prstGeom>
          <a:solidFill>
            <a:schemeClr val="bg1">
              <a:lumMod val="8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TextBox 38"/>
          <p:cNvSpPr txBox="1"/>
          <p:nvPr/>
        </p:nvSpPr>
        <p:spPr>
          <a:xfrm>
            <a:off x="7050345" y="1002268"/>
            <a:ext cx="2093655" cy="369332"/>
          </a:xfrm>
          <a:prstGeom prst="rect">
            <a:avLst/>
          </a:prstGeom>
          <a:noFill/>
        </p:spPr>
        <p:txBody>
          <a:bodyPr wrap="none" rtlCol="0">
            <a:spAutoFit/>
          </a:bodyPr>
          <a:lstStyle/>
          <a:p>
            <a:r>
              <a:rPr lang="en-US" b="1" dirty="0" smtClean="0">
                <a:solidFill>
                  <a:srgbClr val="0000FF"/>
                </a:solidFill>
              </a:rPr>
              <a:t>Level of Abstraction</a:t>
            </a:r>
            <a:endParaRPr lang="en-US" b="1" dirty="0">
              <a:solidFill>
                <a:srgbClr val="0000FF"/>
              </a:solidFill>
            </a:endParaRPr>
          </a:p>
        </p:txBody>
      </p:sp>
      <p:sp>
        <p:nvSpPr>
          <p:cNvPr id="40" name="TextBox 39"/>
          <p:cNvSpPr txBox="1"/>
          <p:nvPr/>
        </p:nvSpPr>
        <p:spPr>
          <a:xfrm>
            <a:off x="381000" y="5562600"/>
            <a:ext cx="2607292" cy="369332"/>
          </a:xfrm>
          <a:prstGeom prst="rect">
            <a:avLst/>
          </a:prstGeom>
          <a:noFill/>
        </p:spPr>
        <p:txBody>
          <a:bodyPr wrap="none" rtlCol="0">
            <a:spAutoFit/>
          </a:bodyPr>
          <a:lstStyle/>
          <a:p>
            <a:r>
              <a:rPr lang="en-US" b="1" i="1" dirty="0" smtClean="0"/>
              <a:t>Programming languages</a:t>
            </a:r>
            <a:endParaRPr lang="en-US" b="1" i="1" dirty="0"/>
          </a:p>
        </p:txBody>
      </p:sp>
      <p:pic>
        <p:nvPicPr>
          <p:cNvPr id="3" name="Picture 2"/>
          <p:cNvPicPr>
            <a:picLocks noChangeAspect="1"/>
          </p:cNvPicPr>
          <p:nvPr/>
        </p:nvPicPr>
        <p:blipFill>
          <a:blip r:embed="rId5"/>
          <a:stretch>
            <a:fillRect/>
          </a:stretch>
        </p:blipFill>
        <p:spPr>
          <a:xfrm>
            <a:off x="3810000" y="5486400"/>
            <a:ext cx="1752600" cy="1159272"/>
          </a:xfrm>
          <a:prstGeom prst="rect">
            <a:avLst/>
          </a:prstGeom>
        </p:spPr>
      </p:pic>
    </p:spTree>
    <p:extLst>
      <p:ext uri="{BB962C8B-B14F-4D97-AF65-F5344CB8AC3E}">
        <p14:creationId xmlns:p14="http://schemas.microsoft.com/office/powerpoint/2010/main" val="45411100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dissolve">
                                      <p:cBhvr>
                                        <p:cTn id="7" dur="500"/>
                                        <p:tgtEl>
                                          <p:spTgt spid="23"/>
                                        </p:tgtEl>
                                      </p:cBhvr>
                                    </p:animEffect>
                                  </p:childTnLst>
                                </p:cTn>
                              </p:par>
                              <p:par>
                                <p:cTn id="8" presetID="9" presetClass="entr" presetSubtype="0" fill="hold"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dissolve">
                                      <p:cBhvr>
                                        <p:cTn id="10" dur="500"/>
                                        <p:tgtEl>
                                          <p:spTgt spid="30"/>
                                        </p:tgtEl>
                                      </p:cBhvr>
                                    </p:animEffect>
                                  </p:childTnLst>
                                </p:cTn>
                              </p:par>
                              <p:par>
                                <p:cTn id="11" presetID="9" presetClass="entr" presetSubtype="0" fill="hold"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dissolve">
                                      <p:cBhvr>
                                        <p:cTn id="13" dur="500"/>
                                        <p:tgtEl>
                                          <p:spTgt spid="28"/>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dissolve">
                                      <p:cBhvr>
                                        <p:cTn id="16"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3"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rapezoid 20"/>
          <p:cNvSpPr/>
          <p:nvPr/>
        </p:nvSpPr>
        <p:spPr>
          <a:xfrm>
            <a:off x="3809999" y="2667000"/>
            <a:ext cx="1828801" cy="3962400"/>
          </a:xfrm>
          <a:prstGeom prst="trapezoid">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TextBox 22"/>
          <p:cNvSpPr txBox="1"/>
          <p:nvPr/>
        </p:nvSpPr>
        <p:spPr>
          <a:xfrm>
            <a:off x="5638800" y="2297668"/>
            <a:ext cx="2228582" cy="369332"/>
          </a:xfrm>
          <a:prstGeom prst="rect">
            <a:avLst/>
          </a:prstGeom>
          <a:noFill/>
        </p:spPr>
        <p:txBody>
          <a:bodyPr wrap="none" rtlCol="0">
            <a:spAutoFit/>
          </a:bodyPr>
          <a:lstStyle/>
          <a:p>
            <a:r>
              <a:rPr lang="en-US" b="1" i="1" dirty="0" smtClean="0">
                <a:solidFill>
                  <a:srgbClr val="FF0000"/>
                </a:solidFill>
              </a:rPr>
              <a:t>Not Turing Complete</a:t>
            </a:r>
            <a:endParaRPr lang="en-US" b="1" i="1" dirty="0">
              <a:solidFill>
                <a:srgbClr val="FF0000"/>
              </a:solidFill>
            </a:endParaRPr>
          </a:p>
        </p:txBody>
      </p:sp>
      <p:cxnSp>
        <p:nvCxnSpPr>
          <p:cNvPr id="28" name="Straight Arrow Connector 27"/>
          <p:cNvCxnSpPr/>
          <p:nvPr/>
        </p:nvCxnSpPr>
        <p:spPr>
          <a:xfrm flipV="1">
            <a:off x="3733800" y="2362200"/>
            <a:ext cx="533400" cy="4267200"/>
          </a:xfrm>
          <a:prstGeom prst="straightConnector1">
            <a:avLst/>
          </a:prstGeom>
          <a:ln w="28575">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p:nvPr/>
        </p:nvCxnSpPr>
        <p:spPr>
          <a:xfrm flipH="1" flipV="1">
            <a:off x="5105400" y="2362200"/>
            <a:ext cx="609600" cy="4343400"/>
          </a:xfrm>
          <a:prstGeom prst="straightConnector1">
            <a:avLst/>
          </a:prstGeom>
          <a:ln w="28575">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Abstraction</a:t>
            </a:r>
            <a:endParaRPr lang="en-SG"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35</a:t>
            </a:fld>
            <a:endParaRPr lang="en-US" dirty="0"/>
          </a:p>
        </p:txBody>
      </p:sp>
      <p:pic>
        <p:nvPicPr>
          <p:cNvPr id="25" name="Picture 2" descr="http://upload.wikimedia.org/wikipedia/commons/thumb/a/a6/Use_case_diagram_actor_people.svg/2000px-Use_case_diagram_actor_people.svg.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533400" y="2743200"/>
            <a:ext cx="457046" cy="1125704"/>
          </a:xfrm>
          <a:prstGeom prst="rect">
            <a:avLst/>
          </a:prstGeom>
          <a:noFill/>
          <a:extLst>
            <a:ext uri="{909E8E84-426E-40dd-AFC4-6F175D3DCCD1}">
              <a14:hiddenFill xmlns:a14="http://schemas.microsoft.com/office/drawing/2010/main">
                <a:solidFill>
                  <a:srgbClr val="FFFFFF"/>
                </a:solidFill>
              </a14:hiddenFill>
            </a:ext>
          </a:extLst>
        </p:spPr>
      </p:pic>
      <p:cxnSp>
        <p:nvCxnSpPr>
          <p:cNvPr id="26" name="Straight Arrow Connector 25"/>
          <p:cNvCxnSpPr>
            <a:endCxn id="7" idx="1"/>
          </p:cNvCxnSpPr>
          <p:nvPr/>
        </p:nvCxnSpPr>
        <p:spPr>
          <a:xfrm>
            <a:off x="990600" y="3200400"/>
            <a:ext cx="2971800" cy="0"/>
          </a:xfrm>
          <a:prstGeom prst="straightConnector1">
            <a:avLst/>
          </a:prstGeom>
          <a:ln>
            <a:solidFill>
              <a:srgbClr val="FF0000"/>
            </a:solidFill>
            <a:prstDash val="sysDash"/>
            <a:tailEnd type="arrow"/>
          </a:ln>
        </p:spPr>
        <p:style>
          <a:lnRef idx="2">
            <a:schemeClr val="accent1"/>
          </a:lnRef>
          <a:fillRef idx="0">
            <a:schemeClr val="accent1"/>
          </a:fillRef>
          <a:effectRef idx="1">
            <a:schemeClr val="accent1"/>
          </a:effectRef>
          <a:fontRef idx="minor">
            <a:schemeClr val="tx1"/>
          </a:fontRef>
        </p:style>
      </p:cxnSp>
      <p:pic>
        <p:nvPicPr>
          <p:cNvPr id="6" name="Picture 5"/>
          <p:cNvPicPr>
            <a:picLocks noChangeAspect="1"/>
          </p:cNvPicPr>
          <p:nvPr/>
        </p:nvPicPr>
        <p:blipFill>
          <a:blip r:embed="rId4"/>
          <a:stretch>
            <a:fillRect/>
          </a:stretch>
        </p:blipFill>
        <p:spPr>
          <a:xfrm>
            <a:off x="4114800" y="1276350"/>
            <a:ext cx="1447800" cy="1085850"/>
          </a:xfrm>
          <a:prstGeom prst="rect">
            <a:avLst/>
          </a:prstGeom>
        </p:spPr>
      </p:pic>
      <p:sp>
        <p:nvSpPr>
          <p:cNvPr id="20" name="TextBox 19"/>
          <p:cNvSpPr txBox="1"/>
          <p:nvPr/>
        </p:nvSpPr>
        <p:spPr>
          <a:xfrm>
            <a:off x="5867400" y="1676400"/>
            <a:ext cx="2225301" cy="369332"/>
          </a:xfrm>
          <a:prstGeom prst="rect">
            <a:avLst/>
          </a:prstGeom>
          <a:noFill/>
        </p:spPr>
        <p:txBody>
          <a:bodyPr wrap="none" rtlCol="0">
            <a:spAutoFit/>
          </a:bodyPr>
          <a:lstStyle/>
          <a:p>
            <a:r>
              <a:rPr lang="en-US" b="1" dirty="0" smtClean="0">
                <a:solidFill>
                  <a:srgbClr val="0000FF"/>
                </a:solidFill>
              </a:rPr>
              <a:t>DSL (domain specific)</a:t>
            </a:r>
            <a:endParaRPr lang="en-US" b="1" dirty="0">
              <a:solidFill>
                <a:srgbClr val="0000FF"/>
              </a:solidFill>
            </a:endParaRPr>
          </a:p>
        </p:txBody>
      </p:sp>
      <p:sp>
        <p:nvSpPr>
          <p:cNvPr id="7" name="Folded Corner 6"/>
          <p:cNvSpPr/>
          <p:nvPr/>
        </p:nvSpPr>
        <p:spPr>
          <a:xfrm>
            <a:off x="3962400" y="2667000"/>
            <a:ext cx="1447800" cy="1066800"/>
          </a:xfrm>
          <a:prstGeom prst="foldedCorner">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TextBox 21"/>
          <p:cNvSpPr txBox="1"/>
          <p:nvPr/>
        </p:nvSpPr>
        <p:spPr>
          <a:xfrm>
            <a:off x="5562600" y="3048000"/>
            <a:ext cx="2205915" cy="646331"/>
          </a:xfrm>
          <a:prstGeom prst="rect">
            <a:avLst/>
          </a:prstGeom>
          <a:noFill/>
        </p:spPr>
        <p:txBody>
          <a:bodyPr wrap="none" rtlCol="0">
            <a:spAutoFit/>
          </a:bodyPr>
          <a:lstStyle/>
          <a:p>
            <a:r>
              <a:rPr lang="en-US" b="1" dirty="0" smtClean="0">
                <a:solidFill>
                  <a:srgbClr val="0000FF"/>
                </a:solidFill>
              </a:rPr>
              <a:t>Simply typed lambda </a:t>
            </a:r>
          </a:p>
          <a:p>
            <a:r>
              <a:rPr lang="en-US" b="1" dirty="0" smtClean="0">
                <a:solidFill>
                  <a:srgbClr val="0000FF"/>
                </a:solidFill>
              </a:rPr>
              <a:t>calculus</a:t>
            </a:r>
            <a:endParaRPr lang="en-US" b="1" dirty="0">
              <a:solidFill>
                <a:srgbClr val="0000FF"/>
              </a:solidFill>
            </a:endParaRPr>
          </a:p>
        </p:txBody>
      </p:sp>
      <p:sp>
        <p:nvSpPr>
          <p:cNvPr id="24" name="TextBox 23"/>
          <p:cNvSpPr txBox="1"/>
          <p:nvPr/>
        </p:nvSpPr>
        <p:spPr>
          <a:xfrm>
            <a:off x="4267200" y="2895600"/>
            <a:ext cx="800219" cy="523220"/>
          </a:xfrm>
          <a:prstGeom prst="rect">
            <a:avLst/>
          </a:prstGeom>
          <a:noFill/>
        </p:spPr>
        <p:txBody>
          <a:bodyPr wrap="none" rtlCol="0">
            <a:spAutoFit/>
          </a:bodyPr>
          <a:lstStyle/>
          <a:p>
            <a:r>
              <a:rPr lang="en-US" sz="1400" b="1" dirty="0" smtClean="0">
                <a:solidFill>
                  <a:srgbClr val="FF0000"/>
                </a:solidFill>
              </a:rPr>
              <a:t>Lambda </a:t>
            </a:r>
          </a:p>
          <a:p>
            <a:r>
              <a:rPr lang="en-US" sz="1400" b="1" dirty="0" smtClean="0">
                <a:solidFill>
                  <a:srgbClr val="FF0000"/>
                </a:solidFill>
              </a:rPr>
              <a:t>Calculus</a:t>
            </a:r>
            <a:endParaRPr lang="en-US" sz="1400" b="1" dirty="0">
              <a:solidFill>
                <a:srgbClr val="FF0000"/>
              </a:solidFill>
            </a:endParaRPr>
          </a:p>
        </p:txBody>
      </p:sp>
      <p:sp>
        <p:nvSpPr>
          <p:cNvPr id="8" name="Parallelogram 7"/>
          <p:cNvSpPr/>
          <p:nvPr/>
        </p:nvSpPr>
        <p:spPr>
          <a:xfrm>
            <a:off x="4038600" y="4038600"/>
            <a:ext cx="1371600" cy="1143000"/>
          </a:xfrm>
          <a:prstGeom prst="parallelogram">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TextBox 26"/>
          <p:cNvSpPr txBox="1"/>
          <p:nvPr/>
        </p:nvSpPr>
        <p:spPr>
          <a:xfrm>
            <a:off x="5867400" y="4419600"/>
            <a:ext cx="1620957" cy="369332"/>
          </a:xfrm>
          <a:prstGeom prst="rect">
            <a:avLst/>
          </a:prstGeom>
          <a:noFill/>
        </p:spPr>
        <p:txBody>
          <a:bodyPr wrap="none" rtlCol="0">
            <a:spAutoFit/>
          </a:bodyPr>
          <a:lstStyle/>
          <a:p>
            <a:r>
              <a:rPr lang="en-US" b="1" dirty="0" smtClean="0">
                <a:solidFill>
                  <a:srgbClr val="0000FF"/>
                </a:solidFill>
              </a:rPr>
              <a:t>Assembly code</a:t>
            </a:r>
            <a:endParaRPr lang="en-US" b="1" dirty="0">
              <a:solidFill>
                <a:srgbClr val="0000FF"/>
              </a:solidFill>
            </a:endParaRPr>
          </a:p>
        </p:txBody>
      </p:sp>
      <p:sp>
        <p:nvSpPr>
          <p:cNvPr id="29" name="TextBox 28"/>
          <p:cNvSpPr txBox="1"/>
          <p:nvPr/>
        </p:nvSpPr>
        <p:spPr>
          <a:xfrm>
            <a:off x="4303558" y="4038600"/>
            <a:ext cx="895473" cy="738664"/>
          </a:xfrm>
          <a:prstGeom prst="rect">
            <a:avLst/>
          </a:prstGeom>
          <a:noFill/>
        </p:spPr>
        <p:txBody>
          <a:bodyPr wrap="none" rtlCol="0">
            <a:spAutoFit/>
          </a:bodyPr>
          <a:lstStyle/>
          <a:p>
            <a:r>
              <a:rPr lang="en-US" sz="1400" b="1" dirty="0" err="1">
                <a:solidFill>
                  <a:srgbClr val="FF0000"/>
                </a:solidFill>
              </a:rPr>
              <a:t>m</a:t>
            </a:r>
            <a:r>
              <a:rPr lang="en-US" sz="1400" b="1" dirty="0" err="1" smtClean="0">
                <a:solidFill>
                  <a:srgbClr val="FF0000"/>
                </a:solidFill>
              </a:rPr>
              <a:t>ov</a:t>
            </a:r>
            <a:r>
              <a:rPr lang="en-US" sz="1400" b="1" dirty="0" smtClean="0">
                <a:solidFill>
                  <a:srgbClr val="FF0000"/>
                </a:solidFill>
              </a:rPr>
              <a:t> x, r2</a:t>
            </a:r>
          </a:p>
          <a:p>
            <a:r>
              <a:rPr lang="en-US" sz="1400" b="1" dirty="0">
                <a:solidFill>
                  <a:srgbClr val="FF0000"/>
                </a:solidFill>
              </a:rPr>
              <a:t>a</a:t>
            </a:r>
            <a:r>
              <a:rPr lang="en-US" sz="1400" b="1" dirty="0" smtClean="0">
                <a:solidFill>
                  <a:srgbClr val="FF0000"/>
                </a:solidFill>
              </a:rPr>
              <a:t>dd r1, r2</a:t>
            </a:r>
          </a:p>
          <a:p>
            <a:r>
              <a:rPr lang="en-US" sz="1400" b="1" dirty="0" err="1" smtClean="0">
                <a:solidFill>
                  <a:srgbClr val="FF0000"/>
                </a:solidFill>
              </a:rPr>
              <a:t>mov</a:t>
            </a:r>
            <a:r>
              <a:rPr lang="en-US" sz="1400" b="1" dirty="0" smtClean="0">
                <a:solidFill>
                  <a:srgbClr val="FF0000"/>
                </a:solidFill>
              </a:rPr>
              <a:t> r1, y</a:t>
            </a:r>
            <a:endParaRPr lang="en-US" sz="1400" b="1" dirty="0">
              <a:solidFill>
                <a:srgbClr val="FF0000"/>
              </a:solidFill>
            </a:endParaRPr>
          </a:p>
        </p:txBody>
      </p:sp>
      <p:sp>
        <p:nvSpPr>
          <p:cNvPr id="32" name="TextBox 31"/>
          <p:cNvSpPr txBox="1"/>
          <p:nvPr/>
        </p:nvSpPr>
        <p:spPr>
          <a:xfrm>
            <a:off x="5791200" y="5943600"/>
            <a:ext cx="2255057" cy="369332"/>
          </a:xfrm>
          <a:prstGeom prst="rect">
            <a:avLst/>
          </a:prstGeom>
          <a:noFill/>
        </p:spPr>
        <p:txBody>
          <a:bodyPr wrap="none" rtlCol="0">
            <a:spAutoFit/>
          </a:bodyPr>
          <a:lstStyle/>
          <a:p>
            <a:r>
              <a:rPr lang="en-US" b="1" dirty="0" smtClean="0">
                <a:solidFill>
                  <a:srgbClr val="0000FF"/>
                </a:solidFill>
              </a:rPr>
              <a:t>ISA (Turing complete)</a:t>
            </a:r>
            <a:endParaRPr lang="en-US" b="1" dirty="0">
              <a:solidFill>
                <a:srgbClr val="0000FF"/>
              </a:solidFill>
            </a:endParaRPr>
          </a:p>
        </p:txBody>
      </p:sp>
      <p:sp>
        <p:nvSpPr>
          <p:cNvPr id="38" name="Up Arrow 37"/>
          <p:cNvSpPr/>
          <p:nvPr/>
        </p:nvSpPr>
        <p:spPr>
          <a:xfrm>
            <a:off x="8305800" y="1295400"/>
            <a:ext cx="533400" cy="5029200"/>
          </a:xfrm>
          <a:prstGeom prst="upArrow">
            <a:avLst/>
          </a:prstGeom>
          <a:solidFill>
            <a:schemeClr val="bg1">
              <a:lumMod val="8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TextBox 38"/>
          <p:cNvSpPr txBox="1"/>
          <p:nvPr/>
        </p:nvSpPr>
        <p:spPr>
          <a:xfrm>
            <a:off x="7050345" y="1002268"/>
            <a:ext cx="2093655" cy="369332"/>
          </a:xfrm>
          <a:prstGeom prst="rect">
            <a:avLst/>
          </a:prstGeom>
          <a:noFill/>
        </p:spPr>
        <p:txBody>
          <a:bodyPr wrap="none" rtlCol="0">
            <a:spAutoFit/>
          </a:bodyPr>
          <a:lstStyle/>
          <a:p>
            <a:r>
              <a:rPr lang="en-US" b="1" dirty="0" smtClean="0">
                <a:solidFill>
                  <a:srgbClr val="0000FF"/>
                </a:solidFill>
              </a:rPr>
              <a:t>Level of Abstraction</a:t>
            </a:r>
            <a:endParaRPr lang="en-US" b="1" dirty="0">
              <a:solidFill>
                <a:srgbClr val="0000FF"/>
              </a:solidFill>
            </a:endParaRPr>
          </a:p>
        </p:txBody>
      </p:sp>
      <p:sp>
        <p:nvSpPr>
          <p:cNvPr id="40" name="TextBox 39"/>
          <p:cNvSpPr txBox="1"/>
          <p:nvPr/>
        </p:nvSpPr>
        <p:spPr>
          <a:xfrm>
            <a:off x="381000" y="5562600"/>
            <a:ext cx="2607292" cy="369332"/>
          </a:xfrm>
          <a:prstGeom prst="rect">
            <a:avLst/>
          </a:prstGeom>
          <a:noFill/>
        </p:spPr>
        <p:txBody>
          <a:bodyPr wrap="none" rtlCol="0">
            <a:spAutoFit/>
          </a:bodyPr>
          <a:lstStyle/>
          <a:p>
            <a:r>
              <a:rPr lang="en-US" b="1" i="1" dirty="0" smtClean="0"/>
              <a:t>Programming languages</a:t>
            </a:r>
            <a:endParaRPr lang="en-US" b="1" i="1" dirty="0"/>
          </a:p>
        </p:txBody>
      </p:sp>
      <p:pic>
        <p:nvPicPr>
          <p:cNvPr id="3" name="Picture 2"/>
          <p:cNvPicPr>
            <a:picLocks noChangeAspect="1"/>
          </p:cNvPicPr>
          <p:nvPr/>
        </p:nvPicPr>
        <p:blipFill>
          <a:blip r:embed="rId5"/>
          <a:stretch>
            <a:fillRect/>
          </a:stretch>
        </p:blipFill>
        <p:spPr>
          <a:xfrm>
            <a:off x="3810000" y="5486400"/>
            <a:ext cx="1752600" cy="1159272"/>
          </a:xfrm>
          <a:prstGeom prst="rect">
            <a:avLst/>
          </a:prstGeom>
        </p:spPr>
      </p:pic>
    </p:spTree>
    <p:extLst>
      <p:ext uri="{BB962C8B-B14F-4D97-AF65-F5344CB8AC3E}">
        <p14:creationId xmlns:p14="http://schemas.microsoft.com/office/powerpoint/2010/main" val="401388188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dissolve">
                                      <p:cBhvr>
                                        <p:cTn id="7" dur="500"/>
                                        <p:tgtEl>
                                          <p:spTgt spid="23"/>
                                        </p:tgtEl>
                                      </p:cBhvr>
                                    </p:animEffect>
                                  </p:childTnLst>
                                </p:cTn>
                              </p:par>
                              <p:par>
                                <p:cTn id="8" presetID="9" presetClass="entr" presetSubtype="0" fill="hold"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dissolve">
                                      <p:cBhvr>
                                        <p:cTn id="10" dur="500"/>
                                        <p:tgtEl>
                                          <p:spTgt spid="30"/>
                                        </p:tgtEl>
                                      </p:cBhvr>
                                    </p:animEffect>
                                  </p:childTnLst>
                                </p:cTn>
                              </p:par>
                              <p:par>
                                <p:cTn id="11" presetID="9" presetClass="entr" presetSubtype="0" fill="hold"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dissolve">
                                      <p:cBhvr>
                                        <p:cTn id="13" dur="500"/>
                                        <p:tgtEl>
                                          <p:spTgt spid="28"/>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dissolve">
                                      <p:cBhvr>
                                        <p:cTn id="16"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3"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Cohort Exercise </a:t>
            </a:r>
            <a:r>
              <a:rPr lang="en-US" dirty="0" smtClean="0"/>
              <a:t>1.2</a:t>
            </a:r>
            <a:endParaRPr lang="en-US" dirty="0"/>
          </a:p>
        </p:txBody>
      </p:sp>
      <p:sp>
        <p:nvSpPr>
          <p:cNvPr id="3" name="Content Placeholder 2"/>
          <p:cNvSpPr>
            <a:spLocks noGrp="1"/>
          </p:cNvSpPr>
          <p:nvPr>
            <p:ph idx="1"/>
          </p:nvPr>
        </p:nvSpPr>
        <p:spPr/>
        <p:txBody>
          <a:bodyPr>
            <a:normAutofit fontScale="77500" lnSpcReduction="20000"/>
          </a:bodyPr>
          <a:lstStyle/>
          <a:p>
            <a:pPr algn="just"/>
            <a:r>
              <a:rPr lang="en-US" dirty="0"/>
              <a:t>A railway network </a:t>
            </a:r>
            <a:r>
              <a:rPr lang="en-US" dirty="0" smtClean="0"/>
              <a:t>(see next slide) consists </a:t>
            </a:r>
            <a:r>
              <a:rPr lang="en-US" dirty="0"/>
              <a:t>of several tracks, junction points and trains. A train moves </a:t>
            </a:r>
            <a:r>
              <a:rPr lang="en-US" dirty="0" smtClean="0"/>
              <a:t>along the </a:t>
            </a:r>
            <a:r>
              <a:rPr lang="en-US" dirty="0"/>
              <a:t>track until it requires to change the track to reach destination. The changes of track </a:t>
            </a:r>
            <a:r>
              <a:rPr lang="en-US" dirty="0" smtClean="0"/>
              <a:t>occur only </a:t>
            </a:r>
            <a:r>
              <a:rPr lang="en-US" dirty="0"/>
              <a:t>through a junction </a:t>
            </a:r>
            <a:r>
              <a:rPr lang="en-US" dirty="0" smtClean="0"/>
              <a:t>point. Each </a:t>
            </a:r>
            <a:r>
              <a:rPr lang="en-US" dirty="0"/>
              <a:t>train is initially positioned at a junction point </a:t>
            </a:r>
            <a:r>
              <a:rPr lang="en-US" dirty="0" smtClean="0"/>
              <a:t>and its </a:t>
            </a:r>
            <a:r>
              <a:rPr lang="en-US" dirty="0"/>
              <a:t>destination is a </a:t>
            </a:r>
            <a:r>
              <a:rPr lang="en-US" dirty="0" smtClean="0"/>
              <a:t>different </a:t>
            </a:r>
            <a:r>
              <a:rPr lang="en-US" dirty="0"/>
              <a:t>junction point. Hence, while a train approaches its </a:t>
            </a:r>
            <a:r>
              <a:rPr lang="en-US" dirty="0" smtClean="0"/>
              <a:t>destination junction </a:t>
            </a:r>
            <a:r>
              <a:rPr lang="en-US" dirty="0"/>
              <a:t>point, it does not need to change tracks any more. Each track can have at most </a:t>
            </a:r>
            <a:r>
              <a:rPr lang="en-US" dirty="0" smtClean="0"/>
              <a:t>one train </a:t>
            </a:r>
            <a:r>
              <a:rPr lang="en-US" dirty="0"/>
              <a:t>at a time to avoid collision, but all tracks in the railway network are bi-directional</a:t>
            </a:r>
            <a:r>
              <a:rPr lang="en-US" dirty="0" smtClean="0"/>
              <a:t>. Design a set of APIs (application programming interface) for a safe (i.e. collision free) system. No coding is required, the APIs and their purpose will suffice. </a:t>
            </a:r>
            <a:endParaRPr lang="en-SG"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36</a:t>
            </a:fld>
            <a:endParaRPr lang="en-US" dirty="0"/>
          </a:p>
        </p:txBody>
      </p:sp>
    </p:spTree>
    <p:extLst>
      <p:ext uri="{BB962C8B-B14F-4D97-AF65-F5344CB8AC3E}">
        <p14:creationId xmlns:p14="http://schemas.microsoft.com/office/powerpoint/2010/main" val="2781767351"/>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Cohort Exercise </a:t>
            </a:r>
            <a:r>
              <a:rPr lang="en-US" dirty="0" smtClean="0"/>
              <a:t>1.2</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37</a:t>
            </a:fld>
            <a:endParaRPr lang="en-US" dirty="0"/>
          </a:p>
        </p:txBody>
      </p:sp>
      <p:grpSp>
        <p:nvGrpSpPr>
          <p:cNvPr id="28" name="Group 27"/>
          <p:cNvGrpSpPr/>
          <p:nvPr/>
        </p:nvGrpSpPr>
        <p:grpSpPr>
          <a:xfrm>
            <a:off x="457200" y="1778000"/>
            <a:ext cx="8013700" cy="4153932"/>
            <a:chOff x="457200" y="1778000"/>
            <a:chExt cx="8013700" cy="4153932"/>
          </a:xfrm>
        </p:grpSpPr>
        <p:pic>
          <p:nvPicPr>
            <p:cNvPr id="6" name="Picture 5"/>
            <p:cNvPicPr>
              <a:picLocks noChangeAspect="1"/>
            </p:cNvPicPr>
            <p:nvPr/>
          </p:nvPicPr>
          <p:blipFill>
            <a:blip r:embed="rId2"/>
            <a:stretch>
              <a:fillRect/>
            </a:stretch>
          </p:blipFill>
          <p:spPr>
            <a:xfrm>
              <a:off x="457200" y="1778000"/>
              <a:ext cx="8013700" cy="3556000"/>
            </a:xfrm>
            <a:prstGeom prst="rect">
              <a:avLst/>
            </a:prstGeom>
          </p:spPr>
        </p:pic>
        <p:sp>
          <p:nvSpPr>
            <p:cNvPr id="7" name="TextBox 6"/>
            <p:cNvSpPr txBox="1"/>
            <p:nvPr/>
          </p:nvSpPr>
          <p:spPr>
            <a:xfrm>
              <a:off x="4191000" y="2133600"/>
              <a:ext cx="767608" cy="369332"/>
            </a:xfrm>
            <a:prstGeom prst="rect">
              <a:avLst/>
            </a:prstGeom>
            <a:noFill/>
          </p:spPr>
          <p:txBody>
            <a:bodyPr wrap="none" rtlCol="0">
              <a:spAutoFit/>
            </a:bodyPr>
            <a:lstStyle/>
            <a:p>
              <a:r>
                <a:rPr lang="en-US" b="1" dirty="0" smtClean="0">
                  <a:solidFill>
                    <a:srgbClr val="FF0000"/>
                  </a:solidFill>
                </a:rPr>
                <a:t>Trains</a:t>
              </a:r>
              <a:endParaRPr lang="en-US" b="1" dirty="0">
                <a:solidFill>
                  <a:srgbClr val="FF0000"/>
                </a:solidFill>
              </a:endParaRPr>
            </a:p>
          </p:txBody>
        </p:sp>
        <p:cxnSp>
          <p:nvCxnSpPr>
            <p:cNvPr id="9" name="Straight Arrow Connector 8"/>
            <p:cNvCxnSpPr>
              <a:stCxn id="7" idx="1"/>
            </p:cNvCxnSpPr>
            <p:nvPr/>
          </p:nvCxnSpPr>
          <p:spPr>
            <a:xfrm flipH="1" flipV="1">
              <a:off x="2133600" y="2286000"/>
              <a:ext cx="2057400" cy="32266"/>
            </a:xfrm>
            <a:prstGeom prst="straightConnector1">
              <a:avLst/>
            </a:prstGeom>
            <a:ln>
              <a:solidFill>
                <a:srgbClr val="FF0000"/>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flipV="1">
              <a:off x="4876800" y="2286000"/>
              <a:ext cx="2133600" cy="32266"/>
            </a:xfrm>
            <a:prstGeom prst="straightConnector1">
              <a:avLst/>
            </a:prstGeom>
            <a:ln>
              <a:solidFill>
                <a:srgbClr val="FF0000"/>
              </a:solidFill>
              <a:prstDash val="sysDash"/>
              <a:tailEnd type="arrow"/>
            </a:ln>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5385955" y="4278868"/>
              <a:ext cx="1548245" cy="369332"/>
            </a:xfrm>
            <a:prstGeom prst="rect">
              <a:avLst/>
            </a:prstGeom>
            <a:noFill/>
          </p:spPr>
          <p:txBody>
            <a:bodyPr wrap="none" rtlCol="0">
              <a:spAutoFit/>
            </a:bodyPr>
            <a:lstStyle/>
            <a:p>
              <a:r>
                <a:rPr lang="en-US" b="1" dirty="0" smtClean="0">
                  <a:solidFill>
                    <a:srgbClr val="FF0000"/>
                  </a:solidFill>
                </a:rPr>
                <a:t>Junction Point</a:t>
              </a:r>
              <a:endParaRPr lang="en-US" b="1" dirty="0">
                <a:solidFill>
                  <a:srgbClr val="FF0000"/>
                </a:solidFill>
              </a:endParaRPr>
            </a:p>
          </p:txBody>
        </p:sp>
        <p:cxnSp>
          <p:nvCxnSpPr>
            <p:cNvPr id="15" name="Straight Arrow Connector 14"/>
            <p:cNvCxnSpPr>
              <a:stCxn id="14" idx="0"/>
            </p:cNvCxnSpPr>
            <p:nvPr/>
          </p:nvCxnSpPr>
          <p:spPr>
            <a:xfrm flipV="1">
              <a:off x="6160078" y="3669268"/>
              <a:ext cx="368877" cy="609600"/>
            </a:xfrm>
            <a:prstGeom prst="straightConnector1">
              <a:avLst/>
            </a:prstGeom>
            <a:ln>
              <a:solidFill>
                <a:srgbClr val="FF0000"/>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flipH="1" flipV="1">
              <a:off x="3048001" y="3581400"/>
              <a:ext cx="2971799" cy="609600"/>
            </a:xfrm>
            <a:prstGeom prst="straightConnector1">
              <a:avLst/>
            </a:prstGeom>
            <a:ln>
              <a:solidFill>
                <a:srgbClr val="FF0000"/>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flipH="1">
              <a:off x="4267201" y="4267200"/>
              <a:ext cx="1828799" cy="304800"/>
            </a:xfrm>
            <a:prstGeom prst="straightConnector1">
              <a:avLst/>
            </a:prstGeom>
            <a:ln>
              <a:solidFill>
                <a:srgbClr val="FF0000"/>
              </a:solidFill>
              <a:prstDash val="sysDash"/>
              <a:tailEnd type="arrow"/>
            </a:ln>
          </p:spPr>
          <p:style>
            <a:lnRef idx="2">
              <a:schemeClr val="accent1"/>
            </a:lnRef>
            <a:fillRef idx="0">
              <a:schemeClr val="accent1"/>
            </a:fillRef>
            <a:effectRef idx="1">
              <a:schemeClr val="accent1"/>
            </a:effectRef>
            <a:fontRef idx="minor">
              <a:schemeClr val="tx1"/>
            </a:fontRef>
          </p:style>
        </p:cxnSp>
        <p:sp>
          <p:nvSpPr>
            <p:cNvPr id="24" name="TextBox 23"/>
            <p:cNvSpPr txBox="1"/>
            <p:nvPr/>
          </p:nvSpPr>
          <p:spPr>
            <a:xfrm>
              <a:off x="1295400" y="5562600"/>
              <a:ext cx="794433" cy="369332"/>
            </a:xfrm>
            <a:prstGeom prst="rect">
              <a:avLst/>
            </a:prstGeom>
            <a:noFill/>
          </p:spPr>
          <p:txBody>
            <a:bodyPr wrap="none" rtlCol="0">
              <a:spAutoFit/>
            </a:bodyPr>
            <a:lstStyle/>
            <a:p>
              <a:r>
                <a:rPr lang="en-US" b="1" dirty="0" smtClean="0">
                  <a:solidFill>
                    <a:srgbClr val="FF0000"/>
                  </a:solidFill>
                </a:rPr>
                <a:t>Tracks</a:t>
              </a:r>
              <a:endParaRPr lang="en-US" b="1" dirty="0">
                <a:solidFill>
                  <a:srgbClr val="FF0000"/>
                </a:solidFill>
              </a:endParaRPr>
            </a:p>
          </p:txBody>
        </p:sp>
        <p:cxnSp>
          <p:nvCxnSpPr>
            <p:cNvPr id="25" name="Straight Arrow Connector 24"/>
            <p:cNvCxnSpPr>
              <a:stCxn id="24" idx="0"/>
            </p:cNvCxnSpPr>
            <p:nvPr/>
          </p:nvCxnSpPr>
          <p:spPr>
            <a:xfrm flipV="1">
              <a:off x="1692617" y="3886200"/>
              <a:ext cx="1355383" cy="1676400"/>
            </a:xfrm>
            <a:prstGeom prst="straightConnector1">
              <a:avLst/>
            </a:prstGeom>
            <a:ln>
              <a:solidFill>
                <a:srgbClr val="FF0000"/>
              </a:solidFill>
              <a:prstDash val="sysDash"/>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514174552"/>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Hierarchy</a:t>
            </a:r>
            <a:endParaRPr lang="en-SG" dirty="0"/>
          </a:p>
        </p:txBody>
      </p:sp>
      <p:sp>
        <p:nvSpPr>
          <p:cNvPr id="3" name="Content Placeholder 2"/>
          <p:cNvSpPr>
            <a:spLocks noGrp="1"/>
          </p:cNvSpPr>
          <p:nvPr>
            <p:ph idx="1"/>
          </p:nvPr>
        </p:nvSpPr>
        <p:spPr/>
        <p:txBody>
          <a:bodyPr>
            <a:normAutofit lnSpcReduction="10000"/>
          </a:bodyPr>
          <a:lstStyle/>
          <a:p>
            <a:r>
              <a:rPr lang="en-SG" dirty="0"/>
              <a:t>Whenever we examine something new or something that seems to </a:t>
            </a:r>
            <a:r>
              <a:rPr lang="en-SG" dirty="0" smtClean="0"/>
              <a:t>be </a:t>
            </a:r>
            <a:r>
              <a:rPr lang="en-SG" dirty="0"/>
              <a:t>complex, we try to see what common characteristic it shares with other things </a:t>
            </a:r>
            <a:r>
              <a:rPr lang="en-SG" dirty="0" smtClean="0"/>
              <a:t>we </a:t>
            </a:r>
            <a:r>
              <a:rPr lang="en-SG" dirty="0"/>
              <a:t>know, or if it is part of something we have seen earlier</a:t>
            </a:r>
            <a:r>
              <a:rPr lang="en-SG" dirty="0" smtClean="0"/>
              <a:t>.</a:t>
            </a:r>
          </a:p>
          <a:p>
            <a:r>
              <a:rPr lang="en-US" dirty="0" smtClean="0"/>
              <a:t>Key idea:</a:t>
            </a:r>
          </a:p>
          <a:p>
            <a:pPr lvl="1"/>
            <a:r>
              <a:rPr lang="en-US" dirty="0" smtClean="0"/>
              <a:t>“Is a” relation: E.g. a car </a:t>
            </a:r>
            <a:r>
              <a:rPr lang="en-US" i="1" dirty="0" smtClean="0"/>
              <a:t>is a</a:t>
            </a:r>
            <a:r>
              <a:rPr lang="en-US" dirty="0" smtClean="0"/>
              <a:t> locomotion device with wheels</a:t>
            </a:r>
          </a:p>
          <a:p>
            <a:pPr lvl="1"/>
            <a:r>
              <a:rPr lang="en-US" dirty="0" smtClean="0"/>
              <a:t>“Part of” relation: A </a:t>
            </a:r>
            <a:r>
              <a:rPr lang="en-US" i="1" dirty="0" smtClean="0"/>
              <a:t>part of </a:t>
            </a:r>
            <a:r>
              <a:rPr lang="en-US" dirty="0" smtClean="0"/>
              <a:t>a car is the engine</a:t>
            </a:r>
            <a:endParaRPr lang="en-SG" dirty="0" smtClean="0"/>
          </a:p>
        </p:txBody>
      </p:sp>
      <p:sp>
        <p:nvSpPr>
          <p:cNvPr id="4" name="Slide Number Placeholder 3"/>
          <p:cNvSpPr>
            <a:spLocks noGrp="1"/>
          </p:cNvSpPr>
          <p:nvPr>
            <p:ph type="sldNum" sz="quarter" idx="12"/>
          </p:nvPr>
        </p:nvSpPr>
        <p:spPr/>
        <p:txBody>
          <a:bodyPr/>
          <a:lstStyle/>
          <a:p>
            <a:fld id="{B6F15528-21DE-4FAA-801E-634DDDAF4B2B}" type="slidenum">
              <a:rPr lang="en-US" smtClean="0"/>
              <a:pPr/>
              <a:t>38</a:t>
            </a:fld>
            <a:endParaRPr lang="en-US" dirty="0"/>
          </a:p>
        </p:txBody>
      </p:sp>
    </p:spTree>
    <p:extLst>
      <p:ext uri="{BB962C8B-B14F-4D97-AF65-F5344CB8AC3E}">
        <p14:creationId xmlns:p14="http://schemas.microsoft.com/office/powerpoint/2010/main" val="2059939043"/>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Cohort Exercise </a:t>
            </a:r>
            <a:r>
              <a:rPr lang="en-US" dirty="0" smtClean="0"/>
              <a:t>1.3</a:t>
            </a:r>
            <a:endParaRPr lang="en-US" dirty="0"/>
          </a:p>
        </p:txBody>
      </p:sp>
      <p:sp>
        <p:nvSpPr>
          <p:cNvPr id="3" name="Content Placeholder 2"/>
          <p:cNvSpPr>
            <a:spLocks noGrp="1"/>
          </p:cNvSpPr>
          <p:nvPr>
            <p:ph idx="1"/>
          </p:nvPr>
        </p:nvSpPr>
        <p:spPr/>
        <p:txBody>
          <a:bodyPr>
            <a:normAutofit fontScale="85000" lnSpcReduction="10000"/>
          </a:bodyPr>
          <a:lstStyle/>
          <a:p>
            <a:pPr algn="just"/>
            <a:r>
              <a:rPr lang="en-US" dirty="0" smtClean="0"/>
              <a:t>Consider the railway network from previous exercise. Assume tracks of different type – broad gauge, meter gauge and narrow gauge. Each junction point is further divided into individual establishments that exclusively handle a specific track (i.e. meter, broad or narrow). Similarly, trains for meter gauge track is different from trains for broad gauge and narrow gauge. Narrow gauge trains are not powerful to run longer than the distance between two junction points. At each junction point, therefore, its engine is changed. Refine your set of APIs to capture this system. </a:t>
            </a:r>
            <a:endParaRPr lang="en-SG"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39</a:t>
            </a:fld>
            <a:endParaRPr lang="en-US" dirty="0"/>
          </a:p>
        </p:txBody>
      </p:sp>
    </p:spTree>
    <p:extLst>
      <p:ext uri="{BB962C8B-B14F-4D97-AF65-F5344CB8AC3E}">
        <p14:creationId xmlns:p14="http://schemas.microsoft.com/office/powerpoint/2010/main" val="2524483725"/>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B6F15528-21DE-4FAA-801E-634DDDAF4B2B}" type="slidenum">
              <a:rPr lang="en-US" smtClean="0"/>
              <a:pPr/>
              <a:t>4</a:t>
            </a:fld>
            <a:endParaRPr lang="en-US" dirty="0"/>
          </a:p>
        </p:txBody>
      </p:sp>
      <p:pic>
        <p:nvPicPr>
          <p:cNvPr id="4" name="Picture 3"/>
          <p:cNvPicPr>
            <a:picLocks noChangeAspect="1"/>
          </p:cNvPicPr>
          <p:nvPr/>
        </p:nvPicPr>
        <p:blipFill>
          <a:blip r:embed="rId2"/>
          <a:stretch>
            <a:fillRect/>
          </a:stretch>
        </p:blipFill>
        <p:spPr>
          <a:xfrm>
            <a:off x="457200" y="457200"/>
            <a:ext cx="7823200" cy="5867400"/>
          </a:xfrm>
          <a:prstGeom prst="rect">
            <a:avLst/>
          </a:prstGeom>
        </p:spPr>
      </p:pic>
      <p:sp>
        <p:nvSpPr>
          <p:cNvPr id="6" name="Rectangle 5"/>
          <p:cNvSpPr/>
          <p:nvPr/>
        </p:nvSpPr>
        <p:spPr>
          <a:xfrm>
            <a:off x="5486400" y="2590800"/>
            <a:ext cx="1905000" cy="1066800"/>
          </a:xfrm>
          <a:prstGeom prst="rect">
            <a:avLst/>
          </a:prstGeom>
          <a:noFill/>
          <a:ln w="28575">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5638800" y="2743200"/>
            <a:ext cx="1600200" cy="762000"/>
          </a:xfrm>
          <a:prstGeom prst="rect">
            <a:avLst/>
          </a:prstGeom>
          <a:noFill/>
          <a:ln w="28575">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90439809"/>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Cohort Exercise </a:t>
            </a:r>
            <a:r>
              <a:rPr lang="en-US" dirty="0" smtClean="0"/>
              <a:t>1.4</a:t>
            </a:r>
            <a:endParaRPr lang="en-US" dirty="0"/>
          </a:p>
        </p:txBody>
      </p:sp>
      <p:sp>
        <p:nvSpPr>
          <p:cNvPr id="3" name="Content Placeholder 2"/>
          <p:cNvSpPr>
            <a:spLocks noGrp="1"/>
          </p:cNvSpPr>
          <p:nvPr>
            <p:ph idx="1"/>
          </p:nvPr>
        </p:nvSpPr>
        <p:spPr/>
        <p:txBody>
          <a:bodyPr/>
          <a:lstStyle/>
          <a:p>
            <a:r>
              <a:rPr lang="en-US" dirty="0" smtClean="0"/>
              <a:t>Design and implement a </a:t>
            </a:r>
            <a:r>
              <a:rPr lang="en-US" dirty="0"/>
              <a:t>program that </a:t>
            </a:r>
            <a:r>
              <a:rPr lang="en-US" dirty="0" smtClean="0"/>
              <a:t>supports accepting </a:t>
            </a:r>
            <a:r>
              <a:rPr lang="en-US" dirty="0"/>
              <a:t>two complex numbers from the </a:t>
            </a:r>
            <a:r>
              <a:rPr lang="en-US" dirty="0" smtClean="0"/>
              <a:t>user; adding, subtracting, multiplying, and/dividing </a:t>
            </a:r>
            <a:r>
              <a:rPr lang="en-US" dirty="0"/>
              <a:t>them; and </a:t>
            </a:r>
            <a:r>
              <a:rPr lang="en-US" dirty="0" smtClean="0"/>
              <a:t>reporting </a:t>
            </a:r>
            <a:r>
              <a:rPr lang="en-US" dirty="0"/>
              <a:t>each result to the user.</a:t>
            </a:r>
            <a:endParaRPr lang="en-SG"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40</a:t>
            </a:fld>
            <a:endParaRPr lang="en-US" dirty="0"/>
          </a:p>
        </p:txBody>
      </p:sp>
    </p:spTree>
    <p:extLst>
      <p:ext uri="{BB962C8B-B14F-4D97-AF65-F5344CB8AC3E}">
        <p14:creationId xmlns:p14="http://schemas.microsoft.com/office/powerpoint/2010/main" val="1619021299"/>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Cohort Exercise </a:t>
            </a:r>
            <a:r>
              <a:rPr lang="en-US" dirty="0" smtClean="0"/>
              <a:t>1.4 </a:t>
            </a:r>
            <a:r>
              <a:rPr lang="en-US" dirty="0" smtClean="0"/>
              <a:t>(</a:t>
            </a:r>
            <a:r>
              <a:rPr lang="en-US" altLang="zh-CN" dirty="0" smtClean="0"/>
              <a:t>cont’d</a:t>
            </a:r>
            <a:r>
              <a:rPr lang="en-US" dirty="0" smtClean="0"/>
              <a:t>)</a:t>
            </a:r>
            <a:endParaRPr lang="en-US" dirty="0"/>
          </a:p>
        </p:txBody>
      </p:sp>
      <p:sp>
        <p:nvSpPr>
          <p:cNvPr id="3" name="Content Placeholder 2"/>
          <p:cNvSpPr>
            <a:spLocks noGrp="1"/>
          </p:cNvSpPr>
          <p:nvPr>
            <p:ph idx="1"/>
          </p:nvPr>
        </p:nvSpPr>
        <p:spPr/>
        <p:txBody>
          <a:bodyPr/>
          <a:lstStyle/>
          <a:p>
            <a:r>
              <a:rPr lang="en-US" dirty="0" smtClean="0"/>
              <a:t>Support complex numbers in both rectangular form</a:t>
            </a:r>
            <a:r>
              <a:rPr lang="en-SG" dirty="0"/>
              <a:t> </a:t>
            </a:r>
            <a:r>
              <a:rPr lang="en-SG" dirty="0" smtClean="0"/>
              <a:t>and polar form.  </a:t>
            </a:r>
            <a:endParaRPr lang="en-US" dirty="0" smtClean="0"/>
          </a:p>
        </p:txBody>
      </p:sp>
      <p:sp>
        <p:nvSpPr>
          <p:cNvPr id="4" name="Slide Number Placeholder 3"/>
          <p:cNvSpPr>
            <a:spLocks noGrp="1"/>
          </p:cNvSpPr>
          <p:nvPr>
            <p:ph type="sldNum" sz="quarter" idx="12"/>
          </p:nvPr>
        </p:nvSpPr>
        <p:spPr/>
        <p:txBody>
          <a:bodyPr/>
          <a:lstStyle/>
          <a:p>
            <a:fld id="{B6F15528-21DE-4FAA-801E-634DDDAF4B2B}" type="slidenum">
              <a:rPr lang="en-US" smtClean="0"/>
              <a:pPr/>
              <a:t>41</a:t>
            </a:fld>
            <a:endParaRPr lang="en-US" dirty="0"/>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38600" y="2895600"/>
            <a:ext cx="3293045" cy="26165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81762386"/>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Further Reading</a:t>
            </a:r>
            <a:endParaRPr lang="en-SG" dirty="0"/>
          </a:p>
        </p:txBody>
      </p:sp>
      <p:sp>
        <p:nvSpPr>
          <p:cNvPr id="3" name="Content Placeholder 2"/>
          <p:cNvSpPr>
            <a:spLocks noGrp="1"/>
          </p:cNvSpPr>
          <p:nvPr>
            <p:ph sz="half" idx="1"/>
          </p:nvPr>
        </p:nvSpPr>
        <p:spPr>
          <a:xfrm>
            <a:off x="457200" y="1600206"/>
            <a:ext cx="4495800" cy="4525963"/>
          </a:xfrm>
        </p:spPr>
        <p:txBody>
          <a:bodyPr/>
          <a:lstStyle/>
          <a:p>
            <a:r>
              <a:rPr lang="en-SG" dirty="0" smtClean="0"/>
              <a:t>Parnas, David </a:t>
            </a:r>
            <a:r>
              <a:rPr lang="en-SG" dirty="0"/>
              <a:t>L</a:t>
            </a:r>
            <a:r>
              <a:rPr lang="en-SG" dirty="0" smtClean="0"/>
              <a:t>., (December 1972). “</a:t>
            </a:r>
            <a:r>
              <a:rPr lang="en-SG" b="1" dirty="0" smtClean="0"/>
              <a:t>On the Criteria to be Used in Decomposing Systems into Modules</a:t>
            </a:r>
            <a:r>
              <a:rPr lang="en-SG" dirty="0" smtClean="0"/>
              <a:t>". Communications of the ACM. Volume 15, Number 12, pages 1053-1058</a:t>
            </a:r>
          </a:p>
          <a:p>
            <a:pPr lvl="1"/>
            <a:r>
              <a:rPr lang="en-SG" b="1" dirty="0">
                <a:hlinkClick r:id="rId2"/>
              </a:rPr>
              <a:t>http://</a:t>
            </a:r>
            <a:r>
              <a:rPr lang="en-SG" b="1" dirty="0" smtClean="0">
                <a:hlinkClick r:id="rId2"/>
              </a:rPr>
              <a:t>tinyurl.com/2cf9lx6</a:t>
            </a:r>
            <a:r>
              <a:rPr lang="en-SG" b="1" dirty="0" smtClean="0"/>
              <a:t> </a:t>
            </a:r>
            <a:endParaRPr lang="en-SG" dirty="0"/>
          </a:p>
        </p:txBody>
      </p:sp>
      <p:sp>
        <p:nvSpPr>
          <p:cNvPr id="4" name="Slide Number Placeholder 3"/>
          <p:cNvSpPr>
            <a:spLocks noGrp="1"/>
          </p:cNvSpPr>
          <p:nvPr>
            <p:ph type="sldNum" sz="quarter" idx="12"/>
          </p:nvPr>
        </p:nvSpPr>
        <p:spPr/>
        <p:txBody>
          <a:bodyPr/>
          <a:lstStyle/>
          <a:p>
            <a:fld id="{B14FB6B5-3DC1-430F-980B-D31F76963CF2}" type="slidenum">
              <a:rPr lang="en-US" smtClean="0"/>
              <a:t>42</a:t>
            </a:fld>
            <a:endParaRPr lang="en-US" dirty="0"/>
          </a:p>
        </p:txBody>
      </p:sp>
      <p:pic>
        <p:nvPicPr>
          <p:cNvPr id="5" name="Picture 2" descr="David Parna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04573" y="1676400"/>
            <a:ext cx="2646947" cy="3352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5790595"/>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The Languages of software development</a:t>
            </a:r>
            <a:endParaRPr lang="en-SG" dirty="0"/>
          </a:p>
        </p:txBody>
      </p:sp>
    </p:spTree>
    <p:extLst>
      <p:ext uri="{BB962C8B-B14F-4D97-AF65-F5344CB8AC3E}">
        <p14:creationId xmlns:p14="http://schemas.microsoft.com/office/powerpoint/2010/main" val="1714386444"/>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The Spectrum of Languages</a:t>
            </a:r>
            <a:endParaRPr lang="en-SG" dirty="0"/>
          </a:p>
        </p:txBody>
      </p:sp>
      <p:sp>
        <p:nvSpPr>
          <p:cNvPr id="2" name="Content Placeholder 1"/>
          <p:cNvSpPr>
            <a:spLocks noGrp="1"/>
          </p:cNvSpPr>
          <p:nvPr>
            <p:ph idx="1"/>
          </p:nvPr>
        </p:nvSpPr>
        <p:spPr/>
        <p:txBody>
          <a:bodyPr>
            <a:normAutofit fontScale="92500" lnSpcReduction="20000"/>
          </a:bodyPr>
          <a:lstStyle/>
          <a:p>
            <a:r>
              <a:rPr lang="en-US" dirty="0" smtClean="0"/>
              <a:t>Languages for implementation: </a:t>
            </a:r>
          </a:p>
          <a:p>
            <a:pPr lvl="1"/>
            <a:r>
              <a:rPr lang="en-US" dirty="0" smtClean="0"/>
              <a:t>programming languages: precise and executable but perhaps not a good media for communication </a:t>
            </a:r>
          </a:p>
          <a:p>
            <a:r>
              <a:rPr lang="en-US" dirty="0" smtClean="0"/>
              <a:t>Languages for software development process:</a:t>
            </a:r>
          </a:p>
          <a:p>
            <a:pPr lvl="1"/>
            <a:r>
              <a:rPr lang="en-US" dirty="0" smtClean="0"/>
              <a:t>modelling languages: often visual, often not executable, high-level, aiming for communication between different parties in software development processes  </a:t>
            </a:r>
          </a:p>
          <a:p>
            <a:r>
              <a:rPr lang="en-US" dirty="0" smtClean="0"/>
              <a:t>Languages for user requirements:</a:t>
            </a:r>
          </a:p>
          <a:p>
            <a:pPr lvl="1"/>
            <a:r>
              <a:rPr lang="en-US" dirty="0" smtClean="0"/>
              <a:t>Structured English: not visual, not executable, not precise, extremely flexible</a:t>
            </a:r>
            <a:endParaRPr lang="en-US" dirty="0"/>
          </a:p>
          <a:p>
            <a:endParaRPr lang="en-US" dirty="0"/>
          </a:p>
        </p:txBody>
      </p:sp>
    </p:spTree>
    <p:extLst>
      <p:ext uri="{BB962C8B-B14F-4D97-AF65-F5344CB8AC3E}">
        <p14:creationId xmlns:p14="http://schemas.microsoft.com/office/powerpoint/2010/main" val="2761158193"/>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Lineage of programming languages</a:t>
            </a:r>
            <a:endParaRPr lang="en-SG"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9660" y="1600200"/>
            <a:ext cx="6934200" cy="431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1752600" y="5943600"/>
            <a:ext cx="5666872" cy="369332"/>
          </a:xfrm>
          <a:prstGeom prst="rect">
            <a:avLst/>
          </a:prstGeom>
          <a:noFill/>
        </p:spPr>
        <p:txBody>
          <a:bodyPr wrap="none" rtlCol="0">
            <a:spAutoFit/>
          </a:bodyPr>
          <a:lstStyle/>
          <a:p>
            <a:r>
              <a:rPr lang="en-US" dirty="0"/>
              <a:t>Check this out: </a:t>
            </a:r>
            <a:r>
              <a:rPr lang="en-US" dirty="0">
                <a:hlinkClick r:id="rId4"/>
              </a:rPr>
              <a:t>http://www.levenez.com/lang/lang_a4.pdf</a:t>
            </a:r>
            <a:endParaRPr lang="en-US" dirty="0"/>
          </a:p>
        </p:txBody>
      </p:sp>
    </p:spTree>
    <p:extLst>
      <p:ext uri="{BB962C8B-B14F-4D97-AF65-F5344CB8AC3E}">
        <p14:creationId xmlns:p14="http://schemas.microsoft.com/office/powerpoint/2010/main" val="352630540"/>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Generations of PL</a:t>
            </a:r>
            <a:endParaRPr lang="en-SG"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9015" y="1676400"/>
            <a:ext cx="7156450" cy="4165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37874050"/>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The High and </a:t>
            </a:r>
            <a:r>
              <a:rPr lang="en-US" dirty="0"/>
              <a:t>L</a:t>
            </a:r>
            <a:r>
              <a:rPr lang="en-US" dirty="0" smtClean="0"/>
              <a:t>ow of PL</a:t>
            </a:r>
            <a:endParaRPr lang="en-SG" dirty="0"/>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6400" y="1509948"/>
            <a:ext cx="5748337" cy="50908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4876800" y="6385381"/>
            <a:ext cx="4136069" cy="43088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100" b="1" dirty="0"/>
              <a:t>Software Engineering: Concepts and Applications by Subhajit Datta </a:t>
            </a:r>
            <a:endParaRPr lang="en-US" sz="1100" b="1" dirty="0" smtClean="0"/>
          </a:p>
          <a:p>
            <a:r>
              <a:rPr lang="en-US" sz="1100" b="1" dirty="0" smtClean="0"/>
              <a:t>(</a:t>
            </a:r>
            <a:r>
              <a:rPr lang="en-US" sz="1100" b="1" dirty="0"/>
              <a:t>Oxford University Press, 2010)</a:t>
            </a:r>
          </a:p>
        </p:txBody>
      </p:sp>
    </p:spTree>
    <p:extLst>
      <p:ext uri="{BB962C8B-B14F-4D97-AF65-F5344CB8AC3E}">
        <p14:creationId xmlns:p14="http://schemas.microsoft.com/office/powerpoint/2010/main" val="746072695"/>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smtClean="0"/>
              <a:t>Why Modeling Languages?</a:t>
            </a:r>
            <a:endParaRPr lang="en-US" dirty="0"/>
          </a:p>
        </p:txBody>
      </p:sp>
      <p:sp>
        <p:nvSpPr>
          <p:cNvPr id="6" name="Content Placeholder 5"/>
          <p:cNvSpPr>
            <a:spLocks noGrp="1"/>
          </p:cNvSpPr>
          <p:nvPr>
            <p:ph idx="1"/>
          </p:nvPr>
        </p:nvSpPr>
        <p:spPr/>
        <p:txBody>
          <a:bodyPr>
            <a:normAutofit fontScale="92500" lnSpcReduction="20000"/>
          </a:bodyPr>
          <a:lstStyle/>
          <a:p>
            <a:r>
              <a:rPr lang="en-US" dirty="0" smtClean="0"/>
              <a:t>Modeling languages are mainly for documentation and communication.</a:t>
            </a:r>
          </a:p>
          <a:p>
            <a:r>
              <a:rPr lang="en-US" dirty="0" smtClean="0"/>
              <a:t>Documentation is an important part of software engineering.</a:t>
            </a:r>
          </a:p>
          <a:p>
            <a:pPr lvl="1"/>
            <a:r>
              <a:rPr lang="en-US" dirty="0" smtClean="0"/>
              <a:t>Documentation is perhaps a part of any software development process.</a:t>
            </a:r>
          </a:p>
          <a:p>
            <a:pPr lvl="1"/>
            <a:r>
              <a:rPr lang="en-US" dirty="0" smtClean="0"/>
              <a:t>It forms the basis of an iterative design process.</a:t>
            </a:r>
          </a:p>
          <a:p>
            <a:pPr lvl="1"/>
            <a:r>
              <a:rPr lang="en-US" dirty="0" smtClean="0"/>
              <a:t>It forms the basis of effective communication among three parties, through time.  </a:t>
            </a:r>
          </a:p>
          <a:p>
            <a:r>
              <a:rPr lang="en-US" dirty="0" smtClean="0"/>
              <a:t>There are formal modeling languages and informal ones.</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48</a:t>
            </a:fld>
            <a:endParaRPr lang="en-US" dirty="0"/>
          </a:p>
        </p:txBody>
      </p:sp>
    </p:spTree>
    <p:extLst>
      <p:ext uri="{BB962C8B-B14F-4D97-AF65-F5344CB8AC3E}">
        <p14:creationId xmlns:p14="http://schemas.microsoft.com/office/powerpoint/2010/main" val="2260941271"/>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Unified Modelling Language</a:t>
            </a:r>
            <a:endParaRPr lang="en-US" dirty="0"/>
          </a:p>
        </p:txBody>
      </p:sp>
      <p:sp>
        <p:nvSpPr>
          <p:cNvPr id="6" name="Content Placeholder 5"/>
          <p:cNvSpPr>
            <a:spLocks noGrp="1"/>
          </p:cNvSpPr>
          <p:nvPr>
            <p:ph idx="1"/>
          </p:nvPr>
        </p:nvSpPr>
        <p:spPr/>
        <p:txBody>
          <a:bodyPr>
            <a:normAutofit lnSpcReduction="10000"/>
          </a:bodyPr>
          <a:lstStyle/>
          <a:p>
            <a:r>
              <a:rPr lang="en-US" dirty="0" smtClean="0"/>
              <a:t>UML is extensible.</a:t>
            </a:r>
          </a:p>
          <a:p>
            <a:r>
              <a:rPr lang="en-US" dirty="0" smtClean="0"/>
              <a:t>There are 14 UML diagram types. </a:t>
            </a:r>
          </a:p>
          <a:p>
            <a:endParaRPr lang="en-US" dirty="0"/>
          </a:p>
          <a:p>
            <a:endParaRPr lang="en-US" dirty="0" smtClean="0"/>
          </a:p>
          <a:p>
            <a:endParaRPr lang="en-US" dirty="0"/>
          </a:p>
          <a:p>
            <a:endParaRPr lang="en-US" dirty="0" smtClean="0"/>
          </a:p>
          <a:p>
            <a:endParaRPr lang="en-US" dirty="0"/>
          </a:p>
          <a:p>
            <a:r>
              <a:rPr lang="en-US" dirty="0" smtClean="0"/>
              <a:t>UML is flexible. </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49</a:t>
            </a:fld>
            <a:endParaRPr lang="en-US" dirty="0"/>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4600" y="2667000"/>
            <a:ext cx="4175043" cy="2667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96766528"/>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val 9"/>
          <p:cNvSpPr/>
          <p:nvPr/>
        </p:nvSpPr>
        <p:spPr>
          <a:xfrm>
            <a:off x="3761018" y="4038600"/>
            <a:ext cx="876300" cy="838200"/>
          </a:xfrm>
          <a:prstGeom prst="ellipse">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What is Design?</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5</a:t>
            </a:fld>
            <a:endParaRPr lang="en-US" dirty="0"/>
          </a:p>
        </p:txBody>
      </p:sp>
      <p:sp>
        <p:nvSpPr>
          <p:cNvPr id="5" name="Oval 4"/>
          <p:cNvSpPr/>
          <p:nvPr/>
        </p:nvSpPr>
        <p:spPr>
          <a:xfrm>
            <a:off x="2541818" y="1817298"/>
            <a:ext cx="4191000" cy="39624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7190018" y="2057400"/>
            <a:ext cx="1420582" cy="369332"/>
          </a:xfrm>
          <a:prstGeom prst="rect">
            <a:avLst/>
          </a:prstGeom>
          <a:noFill/>
        </p:spPr>
        <p:txBody>
          <a:bodyPr wrap="none" rtlCol="0">
            <a:spAutoFit/>
          </a:bodyPr>
          <a:lstStyle/>
          <a:p>
            <a:r>
              <a:rPr lang="en-US" dirty="0" smtClean="0"/>
              <a:t>Design Space</a:t>
            </a:r>
            <a:endParaRPr lang="en-US" dirty="0"/>
          </a:p>
        </p:txBody>
      </p:sp>
      <p:cxnSp>
        <p:nvCxnSpPr>
          <p:cNvPr id="8" name="Straight Arrow Connector 7"/>
          <p:cNvCxnSpPr>
            <a:stCxn id="6" idx="1"/>
            <a:endCxn id="5" idx="7"/>
          </p:cNvCxnSpPr>
          <p:nvPr/>
        </p:nvCxnSpPr>
        <p:spPr>
          <a:xfrm flipH="1">
            <a:off x="6119060" y="2242066"/>
            <a:ext cx="1070958" cy="15551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809018" y="5610045"/>
            <a:ext cx="1470274" cy="369332"/>
          </a:xfrm>
          <a:prstGeom prst="rect">
            <a:avLst/>
          </a:prstGeom>
          <a:noFill/>
        </p:spPr>
        <p:txBody>
          <a:bodyPr wrap="none" rtlCol="0">
            <a:spAutoFit/>
          </a:bodyPr>
          <a:lstStyle/>
          <a:p>
            <a:r>
              <a:rPr lang="en-US" dirty="0" smtClean="0"/>
              <a:t>Good Designs</a:t>
            </a:r>
            <a:endParaRPr lang="en-US" dirty="0"/>
          </a:p>
        </p:txBody>
      </p:sp>
      <p:cxnSp>
        <p:nvCxnSpPr>
          <p:cNvPr id="13" name="Straight Arrow Connector 12"/>
          <p:cNvCxnSpPr>
            <a:stCxn id="11" idx="1"/>
            <a:endCxn id="10" idx="5"/>
          </p:cNvCxnSpPr>
          <p:nvPr/>
        </p:nvCxnSpPr>
        <p:spPr>
          <a:xfrm flipH="1" flipV="1">
            <a:off x="4508987" y="4754048"/>
            <a:ext cx="2300031" cy="104066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V="1">
            <a:off x="1856018" y="2057400"/>
            <a:ext cx="5181600" cy="76200"/>
          </a:xfrm>
          <a:prstGeom prst="line">
            <a:avLst/>
          </a:prstGeom>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970095" y="1916668"/>
            <a:ext cx="962123" cy="369332"/>
          </a:xfrm>
          <a:prstGeom prst="rect">
            <a:avLst/>
          </a:prstGeom>
          <a:noFill/>
        </p:spPr>
        <p:txBody>
          <a:bodyPr wrap="none" rtlCol="0">
            <a:spAutoFit/>
          </a:bodyPr>
          <a:lstStyle/>
          <a:p>
            <a:r>
              <a:rPr lang="en-US" dirty="0"/>
              <a:t>c</a:t>
            </a:r>
            <a:r>
              <a:rPr lang="en-US" dirty="0" smtClean="0"/>
              <a:t>hoice 1</a:t>
            </a:r>
            <a:endParaRPr lang="en-US" dirty="0"/>
          </a:p>
        </p:txBody>
      </p:sp>
      <p:cxnSp>
        <p:nvCxnSpPr>
          <p:cNvPr id="17" name="Straight Connector 16"/>
          <p:cNvCxnSpPr/>
          <p:nvPr/>
        </p:nvCxnSpPr>
        <p:spPr>
          <a:xfrm flipV="1">
            <a:off x="1856018" y="2514600"/>
            <a:ext cx="5181600" cy="76200"/>
          </a:xfrm>
          <a:prstGeom prst="line">
            <a:avLst/>
          </a:prstGeom>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970095" y="2373868"/>
            <a:ext cx="962123" cy="369332"/>
          </a:xfrm>
          <a:prstGeom prst="rect">
            <a:avLst/>
          </a:prstGeom>
          <a:noFill/>
        </p:spPr>
        <p:txBody>
          <a:bodyPr wrap="none" rtlCol="0">
            <a:spAutoFit/>
          </a:bodyPr>
          <a:lstStyle/>
          <a:p>
            <a:r>
              <a:rPr lang="en-US" dirty="0"/>
              <a:t>c</a:t>
            </a:r>
            <a:r>
              <a:rPr lang="en-US" dirty="0" smtClean="0"/>
              <a:t>hoice 2</a:t>
            </a:r>
            <a:endParaRPr lang="en-US" dirty="0"/>
          </a:p>
        </p:txBody>
      </p:sp>
      <p:cxnSp>
        <p:nvCxnSpPr>
          <p:cNvPr id="19" name="Straight Connector 18"/>
          <p:cNvCxnSpPr/>
          <p:nvPr/>
        </p:nvCxnSpPr>
        <p:spPr>
          <a:xfrm flipV="1">
            <a:off x="1856018" y="2960132"/>
            <a:ext cx="5181600" cy="76200"/>
          </a:xfrm>
          <a:prstGeom prst="line">
            <a:avLst/>
          </a:prstGeom>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970095" y="2819400"/>
            <a:ext cx="962123" cy="369332"/>
          </a:xfrm>
          <a:prstGeom prst="rect">
            <a:avLst/>
          </a:prstGeom>
          <a:noFill/>
        </p:spPr>
        <p:txBody>
          <a:bodyPr wrap="none" rtlCol="0">
            <a:spAutoFit/>
          </a:bodyPr>
          <a:lstStyle/>
          <a:p>
            <a:r>
              <a:rPr lang="en-US" dirty="0"/>
              <a:t>c</a:t>
            </a:r>
            <a:r>
              <a:rPr lang="en-US" dirty="0" smtClean="0"/>
              <a:t>hoice 3</a:t>
            </a:r>
            <a:endParaRPr lang="en-US" dirty="0"/>
          </a:p>
        </p:txBody>
      </p:sp>
      <p:cxnSp>
        <p:nvCxnSpPr>
          <p:cNvPr id="22" name="Straight Connector 21"/>
          <p:cNvCxnSpPr/>
          <p:nvPr/>
        </p:nvCxnSpPr>
        <p:spPr>
          <a:xfrm flipV="1">
            <a:off x="1856018" y="3364468"/>
            <a:ext cx="5181600" cy="76200"/>
          </a:xfrm>
          <a:prstGeom prst="line">
            <a:avLst/>
          </a:prstGeom>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970095" y="3223736"/>
            <a:ext cx="962123" cy="369332"/>
          </a:xfrm>
          <a:prstGeom prst="rect">
            <a:avLst/>
          </a:prstGeom>
          <a:noFill/>
        </p:spPr>
        <p:txBody>
          <a:bodyPr wrap="none" rtlCol="0">
            <a:spAutoFit/>
          </a:bodyPr>
          <a:lstStyle/>
          <a:p>
            <a:r>
              <a:rPr lang="en-US" dirty="0"/>
              <a:t>c</a:t>
            </a:r>
            <a:r>
              <a:rPr lang="en-US" dirty="0" smtClean="0"/>
              <a:t>hoice 4</a:t>
            </a:r>
            <a:endParaRPr lang="en-US" dirty="0"/>
          </a:p>
        </p:txBody>
      </p:sp>
      <p:cxnSp>
        <p:nvCxnSpPr>
          <p:cNvPr id="24" name="Straight Connector 23"/>
          <p:cNvCxnSpPr/>
          <p:nvPr/>
        </p:nvCxnSpPr>
        <p:spPr>
          <a:xfrm flipV="1">
            <a:off x="1856018" y="3821668"/>
            <a:ext cx="5181600" cy="76200"/>
          </a:xfrm>
          <a:prstGeom prst="line">
            <a:avLst/>
          </a:prstGeom>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970095" y="3680936"/>
            <a:ext cx="962123" cy="369332"/>
          </a:xfrm>
          <a:prstGeom prst="rect">
            <a:avLst/>
          </a:prstGeom>
          <a:noFill/>
        </p:spPr>
        <p:txBody>
          <a:bodyPr wrap="none" rtlCol="0">
            <a:spAutoFit/>
          </a:bodyPr>
          <a:lstStyle/>
          <a:p>
            <a:r>
              <a:rPr lang="en-US" dirty="0"/>
              <a:t>c</a:t>
            </a:r>
            <a:r>
              <a:rPr lang="en-US" dirty="0" smtClean="0"/>
              <a:t>hoice 5</a:t>
            </a:r>
            <a:endParaRPr lang="en-US" dirty="0"/>
          </a:p>
        </p:txBody>
      </p:sp>
      <p:cxnSp>
        <p:nvCxnSpPr>
          <p:cNvPr id="26" name="Straight Connector 25"/>
          <p:cNvCxnSpPr/>
          <p:nvPr/>
        </p:nvCxnSpPr>
        <p:spPr>
          <a:xfrm flipV="1">
            <a:off x="1856018" y="4267200"/>
            <a:ext cx="5181600" cy="76200"/>
          </a:xfrm>
          <a:prstGeom prst="line">
            <a:avLst/>
          </a:prstGeom>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970095" y="4126468"/>
            <a:ext cx="962123" cy="369332"/>
          </a:xfrm>
          <a:prstGeom prst="rect">
            <a:avLst/>
          </a:prstGeom>
          <a:noFill/>
        </p:spPr>
        <p:txBody>
          <a:bodyPr wrap="none" rtlCol="0">
            <a:spAutoFit/>
          </a:bodyPr>
          <a:lstStyle/>
          <a:p>
            <a:r>
              <a:rPr lang="en-US" dirty="0"/>
              <a:t>c</a:t>
            </a:r>
            <a:r>
              <a:rPr lang="en-US" dirty="0" smtClean="0"/>
              <a:t>hoice 6</a:t>
            </a:r>
            <a:endParaRPr lang="en-US" dirty="0"/>
          </a:p>
        </p:txBody>
      </p:sp>
      <p:cxnSp>
        <p:nvCxnSpPr>
          <p:cNvPr id="29" name="Straight Connector 28"/>
          <p:cNvCxnSpPr/>
          <p:nvPr/>
        </p:nvCxnSpPr>
        <p:spPr>
          <a:xfrm flipV="1">
            <a:off x="1856018" y="4712732"/>
            <a:ext cx="5181600" cy="76200"/>
          </a:xfrm>
          <a:prstGeom prst="line">
            <a:avLst/>
          </a:prstGeom>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970095" y="4572000"/>
            <a:ext cx="962123" cy="369332"/>
          </a:xfrm>
          <a:prstGeom prst="rect">
            <a:avLst/>
          </a:prstGeom>
          <a:noFill/>
        </p:spPr>
        <p:txBody>
          <a:bodyPr wrap="none" rtlCol="0">
            <a:spAutoFit/>
          </a:bodyPr>
          <a:lstStyle/>
          <a:p>
            <a:r>
              <a:rPr lang="en-US" dirty="0"/>
              <a:t>c</a:t>
            </a:r>
            <a:r>
              <a:rPr lang="en-US" dirty="0" smtClean="0"/>
              <a:t>hoice 7</a:t>
            </a:r>
            <a:endParaRPr lang="en-US" dirty="0"/>
          </a:p>
        </p:txBody>
      </p:sp>
      <p:cxnSp>
        <p:nvCxnSpPr>
          <p:cNvPr id="31" name="Straight Connector 30"/>
          <p:cNvCxnSpPr/>
          <p:nvPr/>
        </p:nvCxnSpPr>
        <p:spPr>
          <a:xfrm flipV="1">
            <a:off x="1856018" y="5169932"/>
            <a:ext cx="5181600" cy="76200"/>
          </a:xfrm>
          <a:prstGeom prst="line">
            <a:avLst/>
          </a:prstGeom>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970095" y="5029200"/>
            <a:ext cx="962123" cy="369332"/>
          </a:xfrm>
          <a:prstGeom prst="rect">
            <a:avLst/>
          </a:prstGeom>
          <a:noFill/>
        </p:spPr>
        <p:txBody>
          <a:bodyPr wrap="none" rtlCol="0">
            <a:spAutoFit/>
          </a:bodyPr>
          <a:lstStyle/>
          <a:p>
            <a:r>
              <a:rPr lang="en-US" dirty="0"/>
              <a:t>c</a:t>
            </a:r>
            <a:r>
              <a:rPr lang="en-US" dirty="0" smtClean="0"/>
              <a:t>hoice 8</a:t>
            </a:r>
            <a:endParaRPr lang="en-US" dirty="0"/>
          </a:p>
        </p:txBody>
      </p:sp>
      <p:cxnSp>
        <p:nvCxnSpPr>
          <p:cNvPr id="33" name="Straight Connector 32"/>
          <p:cNvCxnSpPr/>
          <p:nvPr/>
        </p:nvCxnSpPr>
        <p:spPr>
          <a:xfrm flipV="1">
            <a:off x="1856018" y="5615464"/>
            <a:ext cx="5181600" cy="76200"/>
          </a:xfrm>
          <a:prstGeom prst="line">
            <a:avLst/>
          </a:prstGeom>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970095" y="5474732"/>
            <a:ext cx="962123" cy="369332"/>
          </a:xfrm>
          <a:prstGeom prst="rect">
            <a:avLst/>
          </a:prstGeom>
          <a:noFill/>
        </p:spPr>
        <p:txBody>
          <a:bodyPr wrap="none" rtlCol="0">
            <a:spAutoFit/>
          </a:bodyPr>
          <a:lstStyle/>
          <a:p>
            <a:r>
              <a:rPr lang="en-US" dirty="0"/>
              <a:t>c</a:t>
            </a:r>
            <a:r>
              <a:rPr lang="en-US" dirty="0" smtClean="0"/>
              <a:t>hoice 9</a:t>
            </a:r>
            <a:endParaRPr lang="en-US" dirty="0"/>
          </a:p>
        </p:txBody>
      </p:sp>
      <p:cxnSp>
        <p:nvCxnSpPr>
          <p:cNvPr id="36" name="Straight Connector 35"/>
          <p:cNvCxnSpPr/>
          <p:nvPr/>
        </p:nvCxnSpPr>
        <p:spPr>
          <a:xfrm>
            <a:off x="2770418" y="1676400"/>
            <a:ext cx="0" cy="4419600"/>
          </a:xfrm>
          <a:prstGeom prst="line">
            <a:avLst/>
          </a:prstGeom>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2427284" y="6019800"/>
            <a:ext cx="647934" cy="369332"/>
          </a:xfrm>
          <a:prstGeom prst="rect">
            <a:avLst/>
          </a:prstGeom>
          <a:noFill/>
        </p:spPr>
        <p:txBody>
          <a:bodyPr wrap="none" rtlCol="0">
            <a:spAutoFit/>
          </a:bodyPr>
          <a:lstStyle/>
          <a:p>
            <a:r>
              <a:rPr lang="en-US" dirty="0" err="1"/>
              <a:t>c</a:t>
            </a:r>
            <a:r>
              <a:rPr lang="en-US" dirty="0" err="1" smtClean="0"/>
              <a:t>h.</a:t>
            </a:r>
            <a:r>
              <a:rPr lang="en-US" dirty="0" smtClean="0"/>
              <a:t> A</a:t>
            </a:r>
            <a:endParaRPr lang="en-US" dirty="0"/>
          </a:p>
        </p:txBody>
      </p:sp>
      <p:cxnSp>
        <p:nvCxnSpPr>
          <p:cNvPr id="38" name="Straight Connector 37"/>
          <p:cNvCxnSpPr/>
          <p:nvPr/>
        </p:nvCxnSpPr>
        <p:spPr>
          <a:xfrm>
            <a:off x="3380018" y="1676400"/>
            <a:ext cx="0" cy="4419600"/>
          </a:xfrm>
          <a:prstGeom prst="line">
            <a:avLst/>
          </a:prstGeom>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3044899" y="6019800"/>
            <a:ext cx="639919" cy="369332"/>
          </a:xfrm>
          <a:prstGeom prst="rect">
            <a:avLst/>
          </a:prstGeom>
          <a:noFill/>
        </p:spPr>
        <p:txBody>
          <a:bodyPr wrap="none" rtlCol="0">
            <a:spAutoFit/>
          </a:bodyPr>
          <a:lstStyle/>
          <a:p>
            <a:r>
              <a:rPr lang="en-US" dirty="0" err="1"/>
              <a:t>c</a:t>
            </a:r>
            <a:r>
              <a:rPr lang="en-US" dirty="0" err="1" smtClean="0"/>
              <a:t>h.</a:t>
            </a:r>
            <a:r>
              <a:rPr lang="en-US" dirty="0" smtClean="0"/>
              <a:t> B</a:t>
            </a:r>
            <a:endParaRPr lang="en-US" dirty="0"/>
          </a:p>
        </p:txBody>
      </p:sp>
      <p:cxnSp>
        <p:nvCxnSpPr>
          <p:cNvPr id="40" name="Straight Connector 39"/>
          <p:cNvCxnSpPr/>
          <p:nvPr/>
        </p:nvCxnSpPr>
        <p:spPr>
          <a:xfrm>
            <a:off x="3989618" y="1676400"/>
            <a:ext cx="0" cy="4419600"/>
          </a:xfrm>
          <a:prstGeom prst="line">
            <a:avLst/>
          </a:prstGeom>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3656102" y="6019800"/>
            <a:ext cx="638316" cy="369332"/>
          </a:xfrm>
          <a:prstGeom prst="rect">
            <a:avLst/>
          </a:prstGeom>
          <a:noFill/>
        </p:spPr>
        <p:txBody>
          <a:bodyPr wrap="none" rtlCol="0">
            <a:spAutoFit/>
          </a:bodyPr>
          <a:lstStyle/>
          <a:p>
            <a:r>
              <a:rPr lang="en-US" dirty="0" err="1"/>
              <a:t>c</a:t>
            </a:r>
            <a:r>
              <a:rPr lang="en-US" dirty="0" err="1" smtClean="0"/>
              <a:t>h.</a:t>
            </a:r>
            <a:r>
              <a:rPr lang="en-US" dirty="0" smtClean="0"/>
              <a:t> </a:t>
            </a:r>
            <a:r>
              <a:rPr lang="en-US" dirty="0"/>
              <a:t>C</a:t>
            </a:r>
          </a:p>
        </p:txBody>
      </p:sp>
      <p:cxnSp>
        <p:nvCxnSpPr>
          <p:cNvPr id="42" name="Straight Connector 41"/>
          <p:cNvCxnSpPr/>
          <p:nvPr/>
        </p:nvCxnSpPr>
        <p:spPr>
          <a:xfrm>
            <a:off x="4586771" y="1676400"/>
            <a:ext cx="0" cy="4419600"/>
          </a:xfrm>
          <a:prstGeom prst="line">
            <a:avLst/>
          </a:prstGeom>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4246466" y="6019800"/>
            <a:ext cx="657552" cy="369332"/>
          </a:xfrm>
          <a:prstGeom prst="rect">
            <a:avLst/>
          </a:prstGeom>
          <a:noFill/>
        </p:spPr>
        <p:txBody>
          <a:bodyPr wrap="none" rtlCol="0">
            <a:spAutoFit/>
          </a:bodyPr>
          <a:lstStyle/>
          <a:p>
            <a:r>
              <a:rPr lang="en-US" dirty="0" err="1"/>
              <a:t>c</a:t>
            </a:r>
            <a:r>
              <a:rPr lang="en-US" dirty="0" err="1" smtClean="0"/>
              <a:t>h.</a:t>
            </a:r>
            <a:r>
              <a:rPr lang="en-US" dirty="0" smtClean="0"/>
              <a:t> D</a:t>
            </a:r>
            <a:endParaRPr lang="en-US" dirty="0"/>
          </a:p>
        </p:txBody>
      </p:sp>
      <p:cxnSp>
        <p:nvCxnSpPr>
          <p:cNvPr id="44" name="Straight Connector 43"/>
          <p:cNvCxnSpPr/>
          <p:nvPr/>
        </p:nvCxnSpPr>
        <p:spPr>
          <a:xfrm>
            <a:off x="5208818" y="1676400"/>
            <a:ext cx="0" cy="4419600"/>
          </a:xfrm>
          <a:prstGeom prst="line">
            <a:avLst/>
          </a:prstGeom>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4886523" y="6019800"/>
            <a:ext cx="627095" cy="369332"/>
          </a:xfrm>
          <a:prstGeom prst="rect">
            <a:avLst/>
          </a:prstGeom>
          <a:noFill/>
        </p:spPr>
        <p:txBody>
          <a:bodyPr wrap="none" rtlCol="0">
            <a:spAutoFit/>
          </a:bodyPr>
          <a:lstStyle/>
          <a:p>
            <a:r>
              <a:rPr lang="en-US" dirty="0" err="1"/>
              <a:t>c</a:t>
            </a:r>
            <a:r>
              <a:rPr lang="en-US" dirty="0" err="1" smtClean="0"/>
              <a:t>h.</a:t>
            </a:r>
            <a:r>
              <a:rPr lang="en-US" dirty="0" smtClean="0"/>
              <a:t> E</a:t>
            </a:r>
            <a:endParaRPr lang="en-US" dirty="0"/>
          </a:p>
        </p:txBody>
      </p:sp>
      <p:cxnSp>
        <p:nvCxnSpPr>
          <p:cNvPr id="46" name="Straight Connector 45"/>
          <p:cNvCxnSpPr/>
          <p:nvPr/>
        </p:nvCxnSpPr>
        <p:spPr>
          <a:xfrm>
            <a:off x="5882171" y="1676400"/>
            <a:ext cx="0" cy="4419600"/>
          </a:xfrm>
          <a:prstGeom prst="line">
            <a:avLst/>
          </a:prstGeom>
        </p:spPr>
        <p:style>
          <a:lnRef idx="1">
            <a:schemeClr val="accent1"/>
          </a:lnRef>
          <a:fillRef idx="0">
            <a:schemeClr val="accent1"/>
          </a:fillRef>
          <a:effectRef idx="0">
            <a:schemeClr val="accent1"/>
          </a:effectRef>
          <a:fontRef idx="minor">
            <a:schemeClr val="tx1"/>
          </a:fontRef>
        </p:style>
      </p:cxnSp>
      <p:sp>
        <p:nvSpPr>
          <p:cNvPr id="47" name="TextBox 46"/>
          <p:cNvSpPr txBox="1"/>
          <p:nvPr/>
        </p:nvSpPr>
        <p:spPr>
          <a:xfrm>
            <a:off x="5578735" y="6031468"/>
            <a:ext cx="620683" cy="369332"/>
          </a:xfrm>
          <a:prstGeom prst="rect">
            <a:avLst/>
          </a:prstGeom>
          <a:noFill/>
        </p:spPr>
        <p:txBody>
          <a:bodyPr wrap="none" rtlCol="0">
            <a:spAutoFit/>
          </a:bodyPr>
          <a:lstStyle/>
          <a:p>
            <a:r>
              <a:rPr lang="en-US" dirty="0" err="1"/>
              <a:t>c</a:t>
            </a:r>
            <a:r>
              <a:rPr lang="en-US" dirty="0" err="1" smtClean="0"/>
              <a:t>h.</a:t>
            </a:r>
            <a:r>
              <a:rPr lang="en-US" dirty="0" smtClean="0"/>
              <a:t> </a:t>
            </a:r>
            <a:r>
              <a:rPr lang="en-US" dirty="0"/>
              <a:t>F</a:t>
            </a:r>
          </a:p>
        </p:txBody>
      </p:sp>
      <p:cxnSp>
        <p:nvCxnSpPr>
          <p:cNvPr id="48" name="Straight Connector 47"/>
          <p:cNvCxnSpPr/>
          <p:nvPr/>
        </p:nvCxnSpPr>
        <p:spPr>
          <a:xfrm>
            <a:off x="6504218" y="1676400"/>
            <a:ext cx="0" cy="4419600"/>
          </a:xfrm>
          <a:prstGeom prst="line">
            <a:avLst/>
          </a:prstGeom>
        </p:spPr>
        <p:style>
          <a:lnRef idx="1">
            <a:schemeClr val="accent1"/>
          </a:lnRef>
          <a:fillRef idx="0">
            <a:schemeClr val="accent1"/>
          </a:fillRef>
          <a:effectRef idx="0">
            <a:schemeClr val="accent1"/>
          </a:effectRef>
          <a:fontRef idx="minor">
            <a:schemeClr val="tx1"/>
          </a:fontRef>
        </p:style>
      </p:cxnSp>
      <p:sp>
        <p:nvSpPr>
          <p:cNvPr id="49" name="TextBox 48"/>
          <p:cNvSpPr txBox="1"/>
          <p:nvPr/>
        </p:nvSpPr>
        <p:spPr>
          <a:xfrm>
            <a:off x="6199418" y="6031468"/>
            <a:ext cx="660758" cy="369332"/>
          </a:xfrm>
          <a:prstGeom prst="rect">
            <a:avLst/>
          </a:prstGeom>
          <a:noFill/>
        </p:spPr>
        <p:txBody>
          <a:bodyPr wrap="none" rtlCol="0">
            <a:spAutoFit/>
          </a:bodyPr>
          <a:lstStyle/>
          <a:p>
            <a:r>
              <a:rPr lang="en-US" dirty="0" err="1"/>
              <a:t>c</a:t>
            </a:r>
            <a:r>
              <a:rPr lang="en-US" dirty="0" err="1" smtClean="0"/>
              <a:t>h.</a:t>
            </a:r>
            <a:r>
              <a:rPr lang="en-US" dirty="0" smtClean="0"/>
              <a:t> G</a:t>
            </a:r>
            <a:endParaRPr lang="en-US" dirty="0"/>
          </a:p>
        </p:txBody>
      </p:sp>
      <p:sp>
        <p:nvSpPr>
          <p:cNvPr id="3" name="TextBox 2"/>
          <p:cNvSpPr txBox="1"/>
          <p:nvPr/>
        </p:nvSpPr>
        <p:spPr>
          <a:xfrm>
            <a:off x="3657600" y="6320135"/>
            <a:ext cx="2362200" cy="461665"/>
          </a:xfrm>
          <a:prstGeom prst="rect">
            <a:avLst/>
          </a:prstGeom>
          <a:noFill/>
        </p:spPr>
        <p:txBody>
          <a:bodyPr wrap="square" rtlCol="0">
            <a:spAutoFit/>
          </a:bodyPr>
          <a:lstStyle/>
          <a:p>
            <a:r>
              <a:rPr lang="en-US" sz="2400" i="1" dirty="0" smtClean="0">
                <a:solidFill>
                  <a:srgbClr val="FF0000"/>
                </a:solidFill>
              </a:rPr>
              <a:t>(e.g. Algorithm)</a:t>
            </a:r>
            <a:endParaRPr lang="en-US" sz="2400" i="1" dirty="0">
              <a:solidFill>
                <a:srgbClr val="FF0000"/>
              </a:solidFill>
            </a:endParaRPr>
          </a:p>
        </p:txBody>
      </p:sp>
      <p:sp>
        <p:nvSpPr>
          <p:cNvPr id="50" name="TextBox 49"/>
          <p:cNvSpPr txBox="1"/>
          <p:nvPr/>
        </p:nvSpPr>
        <p:spPr>
          <a:xfrm>
            <a:off x="-381000" y="3657600"/>
            <a:ext cx="2362200" cy="461665"/>
          </a:xfrm>
          <a:prstGeom prst="rect">
            <a:avLst/>
          </a:prstGeom>
          <a:noFill/>
          <a:scene3d>
            <a:camera prst="orthographicFront">
              <a:rot lat="0" lon="0" rev="5400000"/>
            </a:camera>
            <a:lightRig rig="threePt" dir="t"/>
          </a:scene3d>
        </p:spPr>
        <p:txBody>
          <a:bodyPr wrap="square" rtlCol="0">
            <a:spAutoFit/>
          </a:bodyPr>
          <a:lstStyle/>
          <a:p>
            <a:r>
              <a:rPr lang="en-US" sz="2400" i="1" dirty="0" smtClean="0">
                <a:solidFill>
                  <a:srgbClr val="FF0000"/>
                </a:solidFill>
              </a:rPr>
              <a:t>(e.g. Hardware)</a:t>
            </a:r>
            <a:endParaRPr lang="en-US" sz="2400" i="1" dirty="0">
              <a:solidFill>
                <a:srgbClr val="FF0000"/>
              </a:solidFill>
            </a:endParaRPr>
          </a:p>
        </p:txBody>
      </p:sp>
    </p:spTree>
    <p:extLst>
      <p:ext uri="{BB962C8B-B14F-4D97-AF65-F5344CB8AC3E}">
        <p14:creationId xmlns:p14="http://schemas.microsoft.com/office/powerpoint/2010/main" val="1789943249"/>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so many diagrams?</a:t>
            </a:r>
            <a:endParaRPr lang="en-SG" dirty="0"/>
          </a:p>
        </p:txBody>
      </p:sp>
      <p:pic>
        <p:nvPicPr>
          <p:cNvPr id="8194" name="Picture 2" descr="Figure 1. Six blind men make different approaches to what an elephant is like. Credit: Hans Moll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49680" y="1523999"/>
            <a:ext cx="6309360" cy="403207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832132" y="6019800"/>
            <a:ext cx="7144456" cy="369332"/>
          </a:xfrm>
          <a:prstGeom prst="rect">
            <a:avLst/>
          </a:prstGeom>
          <a:noFill/>
        </p:spPr>
        <p:txBody>
          <a:bodyPr wrap="none" rtlCol="0">
            <a:spAutoFit/>
          </a:bodyPr>
          <a:lstStyle/>
          <a:p>
            <a:r>
              <a:rPr lang="en-SG" dirty="0">
                <a:hlinkClick r:id="rId3"/>
              </a:rPr>
              <a:t>http://mappingignorance.org/2013/07/25/selective-ignorance-in-science</a:t>
            </a:r>
            <a:r>
              <a:rPr lang="en-SG" dirty="0" smtClean="0">
                <a:hlinkClick r:id="rId3"/>
              </a:rPr>
              <a:t>/</a:t>
            </a:r>
            <a:r>
              <a:rPr lang="en-SG" dirty="0" smtClean="0"/>
              <a:t> </a:t>
            </a:r>
            <a:endParaRPr lang="en-SG" dirty="0"/>
          </a:p>
        </p:txBody>
      </p:sp>
    </p:spTree>
    <p:extLst>
      <p:ext uri="{BB962C8B-B14F-4D97-AF65-F5344CB8AC3E}">
        <p14:creationId xmlns:p14="http://schemas.microsoft.com/office/powerpoint/2010/main" val="1436680910"/>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 Will Cover</a:t>
            </a:r>
            <a:endParaRPr lang="en-US" dirty="0"/>
          </a:p>
        </p:txBody>
      </p:sp>
      <p:sp>
        <p:nvSpPr>
          <p:cNvPr id="3" name="Content Placeholder 2"/>
          <p:cNvSpPr>
            <a:spLocks noGrp="1"/>
          </p:cNvSpPr>
          <p:nvPr>
            <p:ph idx="1"/>
          </p:nvPr>
        </p:nvSpPr>
        <p:spPr/>
        <p:txBody>
          <a:bodyPr/>
          <a:lstStyle/>
          <a:p>
            <a:r>
              <a:rPr lang="en-US" dirty="0" smtClean="0"/>
              <a:t>Use Case Diagrams</a:t>
            </a:r>
          </a:p>
          <a:p>
            <a:r>
              <a:rPr lang="en-US" dirty="0"/>
              <a:t>Sequence Diagrams</a:t>
            </a:r>
          </a:p>
          <a:p>
            <a:r>
              <a:rPr lang="en-US" dirty="0" smtClean="0"/>
              <a:t>Class Diagrams</a:t>
            </a:r>
          </a:p>
          <a:p>
            <a:r>
              <a:rPr lang="en-US" dirty="0" smtClean="0"/>
              <a:t>State Diagrams</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51</a:t>
            </a:fld>
            <a:endParaRPr lang="en-US" dirty="0"/>
          </a:p>
        </p:txBody>
      </p:sp>
    </p:spTree>
    <p:extLst>
      <p:ext uri="{BB962C8B-B14F-4D97-AF65-F5344CB8AC3E}">
        <p14:creationId xmlns:p14="http://schemas.microsoft.com/office/powerpoint/2010/main" val="4136406314"/>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User Requirements: a Case Study</a:t>
            </a:r>
            <a:endParaRPr lang="en-SG" dirty="0"/>
          </a:p>
        </p:txBody>
      </p:sp>
      <p:sp>
        <p:nvSpPr>
          <p:cNvPr id="2" name="Content Placeholder 1"/>
          <p:cNvSpPr>
            <a:spLocks noGrp="1"/>
          </p:cNvSpPr>
          <p:nvPr>
            <p:ph idx="1"/>
          </p:nvPr>
        </p:nvSpPr>
        <p:spPr/>
        <p:txBody>
          <a:bodyPr>
            <a:normAutofit fontScale="70000" lnSpcReduction="20000"/>
          </a:bodyPr>
          <a:lstStyle/>
          <a:p>
            <a:pPr marL="0" indent="0">
              <a:buNone/>
            </a:pPr>
            <a:r>
              <a:rPr lang="en-US" i="1" dirty="0" err="1" smtClean="0"/>
              <a:t>Preeti</a:t>
            </a:r>
            <a:r>
              <a:rPr lang="en-US" i="1" dirty="0" smtClean="0"/>
              <a:t> is leading a team of software engineers engaged in building the system. </a:t>
            </a:r>
            <a:r>
              <a:rPr lang="en-US" i="1" dirty="0" err="1" smtClean="0"/>
              <a:t>Kuber</a:t>
            </a:r>
            <a:r>
              <a:rPr lang="en-US" i="1" dirty="0" smtClean="0"/>
              <a:t> Bank (KB) has been in the banking business for over thirty years with branches all over India. About 15 years ago, the branches were computerized and they are currently connected through a nation-wide network. To keep up with the competition, KB needs to offer online banking facilities to its customers. </a:t>
            </a:r>
            <a:r>
              <a:rPr lang="en-US" i="1" dirty="0" err="1" smtClean="0"/>
              <a:t>Preeti’s</a:t>
            </a:r>
            <a:r>
              <a:rPr lang="en-US" i="1" dirty="0" smtClean="0"/>
              <a:t> organization has won the contract to ‘</a:t>
            </a:r>
            <a:r>
              <a:rPr lang="en-US" i="1" dirty="0" err="1" smtClean="0"/>
              <a:t>Webify</a:t>
            </a:r>
            <a:r>
              <a:rPr lang="en-US" i="1" dirty="0" smtClean="0"/>
              <a:t>’ KB. An initial meeting was arranged between KB’s senior management and </a:t>
            </a:r>
            <a:r>
              <a:rPr lang="en-US" i="1" dirty="0" err="1" smtClean="0"/>
              <a:t>Preeti’s</a:t>
            </a:r>
            <a:r>
              <a:rPr lang="en-US" i="1" dirty="0" smtClean="0"/>
              <a:t> team to understand the scope of the projects.</a:t>
            </a:r>
          </a:p>
          <a:p>
            <a:pPr marL="0" indent="0">
              <a:buNone/>
            </a:pPr>
            <a:r>
              <a:rPr lang="en-US" i="1" dirty="0" smtClean="0"/>
              <a:t>   - ‘So, as a first step, it would be good for us to know the broad requirements you have in mind’, began </a:t>
            </a:r>
            <a:r>
              <a:rPr lang="en-US" i="1" dirty="0" err="1" smtClean="0"/>
              <a:t>Preeti</a:t>
            </a:r>
            <a:r>
              <a:rPr lang="en-US" i="1" dirty="0" smtClean="0"/>
              <a:t>.</a:t>
            </a:r>
          </a:p>
          <a:p>
            <a:pPr marL="0" indent="0">
              <a:buNone/>
            </a:pPr>
            <a:r>
              <a:rPr lang="en-US" i="1" dirty="0"/>
              <a:t> </a:t>
            </a:r>
            <a:r>
              <a:rPr lang="en-US" i="1" dirty="0" smtClean="0"/>
              <a:t>  - ‘Well, we want to let the customers do online all they can do at a branch’, Sanjeev Kumar, KB’s senior vice-president, replied. </a:t>
            </a:r>
          </a:p>
        </p:txBody>
      </p:sp>
      <p:sp>
        <p:nvSpPr>
          <p:cNvPr id="5" name="TextBox 3"/>
          <p:cNvSpPr txBox="1"/>
          <p:nvPr/>
        </p:nvSpPr>
        <p:spPr>
          <a:xfrm>
            <a:off x="4800600" y="6096000"/>
            <a:ext cx="4136069" cy="43088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100" b="1" dirty="0"/>
              <a:t>Software Engineering: Concepts and Applications by Subhajit Datta </a:t>
            </a:r>
            <a:endParaRPr lang="en-US" sz="1100" b="1" dirty="0" smtClean="0"/>
          </a:p>
          <a:p>
            <a:r>
              <a:rPr lang="en-US" sz="1100" b="1" dirty="0" smtClean="0"/>
              <a:t>(</a:t>
            </a:r>
            <a:r>
              <a:rPr lang="en-US" sz="1100" b="1" dirty="0"/>
              <a:t>Oxford University Press, 2010)</a:t>
            </a:r>
          </a:p>
        </p:txBody>
      </p:sp>
    </p:spTree>
    <p:extLst>
      <p:ext uri="{BB962C8B-B14F-4D97-AF65-F5344CB8AC3E}">
        <p14:creationId xmlns:p14="http://schemas.microsoft.com/office/powerpoint/2010/main" val="1165483760"/>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smtClean="0"/>
              <a:t>Roles and </a:t>
            </a:r>
            <a:r>
              <a:rPr lang="en-US" dirty="0"/>
              <a:t>Functionality </a:t>
            </a:r>
            <a:endParaRPr lang="en-SG" dirty="0"/>
          </a:p>
        </p:txBody>
      </p:sp>
      <p:sp>
        <p:nvSpPr>
          <p:cNvPr id="2" name="Content Placeholder 1"/>
          <p:cNvSpPr>
            <a:spLocks noGrp="1"/>
          </p:cNvSpPr>
          <p:nvPr>
            <p:ph idx="1"/>
          </p:nvPr>
        </p:nvSpPr>
        <p:spPr/>
        <p:txBody>
          <a:bodyPr>
            <a:normAutofit fontScale="62500" lnSpcReduction="20000"/>
          </a:bodyPr>
          <a:lstStyle/>
          <a:p>
            <a:pPr marL="0" indent="0">
              <a:buNone/>
            </a:pPr>
            <a:r>
              <a:rPr lang="en-US" dirty="0" smtClean="0"/>
              <a:t>User can:</a:t>
            </a:r>
          </a:p>
          <a:p>
            <a:r>
              <a:rPr lang="en-US" dirty="0" smtClean="0"/>
              <a:t>View their profile information</a:t>
            </a:r>
          </a:p>
          <a:p>
            <a:r>
              <a:rPr lang="en-US" dirty="0" smtClean="0"/>
              <a:t>View list of their accounts with the bank</a:t>
            </a:r>
          </a:p>
          <a:p>
            <a:r>
              <a:rPr lang="en-US" dirty="0" smtClean="0"/>
              <a:t>View transactions for each of their accounts</a:t>
            </a:r>
          </a:p>
          <a:p>
            <a:r>
              <a:rPr lang="en-US" dirty="0" smtClean="0"/>
              <a:t>Send messages to the bank </a:t>
            </a:r>
          </a:p>
          <a:p>
            <a:r>
              <a:rPr lang="en-US" dirty="0" smtClean="0"/>
              <a:t>View history of messages they have sent to the bank and replies from the bank</a:t>
            </a:r>
          </a:p>
          <a:p>
            <a:endParaRPr lang="en-US" dirty="0"/>
          </a:p>
          <a:p>
            <a:pPr marL="0" indent="0">
              <a:buNone/>
            </a:pPr>
            <a:r>
              <a:rPr lang="en-US" dirty="0"/>
              <a:t>Administrator can:</a:t>
            </a:r>
          </a:p>
          <a:p>
            <a:r>
              <a:rPr lang="en-US" dirty="0"/>
              <a:t>View transactions across all accounts</a:t>
            </a:r>
          </a:p>
          <a:p>
            <a:r>
              <a:rPr lang="en-US" dirty="0"/>
              <a:t>Add transactions to any account</a:t>
            </a:r>
          </a:p>
          <a:p>
            <a:r>
              <a:rPr lang="en-US" dirty="0"/>
              <a:t>Delete transactions from any account</a:t>
            </a:r>
          </a:p>
          <a:p>
            <a:r>
              <a:rPr lang="en-US" dirty="0"/>
              <a:t>Review all messages sent by users</a:t>
            </a:r>
          </a:p>
          <a:p>
            <a:r>
              <a:rPr lang="en-US" dirty="0"/>
              <a:t>Reply to messages sent by users</a:t>
            </a:r>
          </a:p>
          <a:p>
            <a:pPr marL="0" indent="0">
              <a:buNone/>
            </a:pPr>
            <a:endParaRPr lang="en-US" dirty="0"/>
          </a:p>
          <a:p>
            <a:endParaRPr lang="en-US" dirty="0" smtClean="0"/>
          </a:p>
          <a:p>
            <a:endParaRPr lang="en-US" dirty="0" smtClean="0"/>
          </a:p>
        </p:txBody>
      </p:sp>
    </p:spTree>
    <p:extLst>
      <p:ext uri="{BB962C8B-B14F-4D97-AF65-F5344CB8AC3E}">
        <p14:creationId xmlns:p14="http://schemas.microsoft.com/office/powerpoint/2010/main" val="851599622"/>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Glossary</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Account: the bank account held by a user with </a:t>
            </a:r>
            <a:r>
              <a:rPr lang="en-US" dirty="0" err="1" smtClean="0"/>
              <a:t>Kuber</a:t>
            </a:r>
            <a:r>
              <a:rPr lang="en-US" dirty="0" smtClean="0"/>
              <a:t> Bank (KB), identified by a unique account number</a:t>
            </a:r>
          </a:p>
          <a:p>
            <a:r>
              <a:rPr lang="en-US" dirty="0" smtClean="0"/>
              <a:t>Administrator: A special type of user who has unique privileges in manipulating information relevant to KBO.</a:t>
            </a:r>
          </a:p>
          <a:p>
            <a:r>
              <a:rPr lang="en-US" dirty="0" smtClean="0"/>
              <a:t>KBO: the </a:t>
            </a:r>
            <a:r>
              <a:rPr lang="en-US" dirty="0" err="1" smtClean="0"/>
              <a:t>Kuber</a:t>
            </a:r>
            <a:r>
              <a:rPr lang="en-US" dirty="0" smtClean="0"/>
              <a:t> Bank Online system</a:t>
            </a:r>
          </a:p>
          <a:p>
            <a:r>
              <a:rPr lang="en-US" dirty="0" smtClean="0"/>
              <a:t>User: An account holder of KB who is allowed by KB to use KBO</a:t>
            </a:r>
          </a:p>
          <a:p>
            <a:r>
              <a:rPr lang="en-US" dirty="0" smtClean="0"/>
              <a:t>… </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54</a:t>
            </a:fld>
            <a:endParaRPr lang="en-US" dirty="0"/>
          </a:p>
        </p:txBody>
      </p:sp>
      <p:sp>
        <p:nvSpPr>
          <p:cNvPr id="6" name="Rounded Rectangular Callout 5"/>
          <p:cNvSpPr/>
          <p:nvPr/>
        </p:nvSpPr>
        <p:spPr>
          <a:xfrm>
            <a:off x="4343400" y="5867400"/>
            <a:ext cx="4038600" cy="533400"/>
          </a:xfrm>
          <a:prstGeom prst="wedgeRoundRectCallout">
            <a:avLst>
              <a:gd name="adj1" fmla="val 46599"/>
              <a:gd name="adj2" fmla="val 6627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the Administrator be an User too?</a:t>
            </a:r>
            <a:endParaRPr lang="en-US" dirty="0"/>
          </a:p>
        </p:txBody>
      </p:sp>
    </p:spTree>
    <p:extLst>
      <p:ext uri="{BB962C8B-B14F-4D97-AF65-F5344CB8AC3E}">
        <p14:creationId xmlns:p14="http://schemas.microsoft.com/office/powerpoint/2010/main" val="331789196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Description of Requirements</a:t>
            </a:r>
          </a:p>
        </p:txBody>
      </p:sp>
      <p:sp>
        <p:nvSpPr>
          <p:cNvPr id="3" name="Content Placeholder 2"/>
          <p:cNvSpPr>
            <a:spLocks noGrp="1"/>
          </p:cNvSpPr>
          <p:nvPr>
            <p:ph idx="1"/>
          </p:nvPr>
        </p:nvSpPr>
        <p:spPr/>
        <p:txBody>
          <a:bodyPr>
            <a:normAutofit fontScale="85000" lnSpcReduction="20000"/>
          </a:bodyPr>
          <a:lstStyle/>
          <a:p>
            <a:pPr marL="0" indent="0" algn="just">
              <a:buNone/>
            </a:pPr>
            <a:r>
              <a:rPr lang="en-US" dirty="0" smtClean="0"/>
              <a:t>KBO_Req_01: Recording Transaction Details in KBO by administrator</a:t>
            </a:r>
          </a:p>
          <a:p>
            <a:pPr marL="0" indent="0" algn="just">
              <a:buNone/>
            </a:pPr>
            <a:endParaRPr lang="en-US" dirty="0" smtClean="0"/>
          </a:p>
          <a:p>
            <a:pPr marL="0" indent="0" algn="just">
              <a:buNone/>
            </a:pPr>
            <a:r>
              <a:rPr lang="en-US" i="1" dirty="0" smtClean="0"/>
              <a:t>Administrator shall access transaction information of a particular account on a periodic basis and record the same in the KBO system such that user can view them through the Web interface. The transaction information will be available to be accessed by the administrator in the existing Master Ledger (ML) system. </a:t>
            </a:r>
            <a:r>
              <a:rPr lang="en-US" i="1" dirty="0" smtClean="0">
                <a:solidFill>
                  <a:srgbClr val="FF0000"/>
                </a:solidFill>
              </a:rPr>
              <a:t>Details for a transaction need to be available at KBO for viewing by a user within 48 hours after the transaction have been initiated by the user</a:t>
            </a:r>
            <a:r>
              <a:rPr lang="en-US" i="1" dirty="0" smtClean="0"/>
              <a:t>. </a:t>
            </a:r>
            <a:endParaRPr lang="en-US" i="1" dirty="0"/>
          </a:p>
        </p:txBody>
      </p:sp>
      <p:sp>
        <p:nvSpPr>
          <p:cNvPr id="4" name="Rounded Rectangular Callout 3"/>
          <p:cNvSpPr/>
          <p:nvPr/>
        </p:nvSpPr>
        <p:spPr>
          <a:xfrm>
            <a:off x="4343400" y="5867400"/>
            <a:ext cx="4038600" cy="533400"/>
          </a:xfrm>
          <a:prstGeom prst="wedgeRoundRectCallout">
            <a:avLst>
              <a:gd name="adj1" fmla="val 46599"/>
              <a:gd name="adj2" fmla="val 6627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Is this good enough?</a:t>
            </a:r>
            <a:endParaRPr lang="en-US" dirty="0"/>
          </a:p>
        </p:txBody>
      </p:sp>
    </p:spTree>
    <p:extLst>
      <p:ext uri="{BB962C8B-B14F-4D97-AF65-F5344CB8AC3E}">
        <p14:creationId xmlns:p14="http://schemas.microsoft.com/office/powerpoint/2010/main" val="131753890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Cohort Exercise (5 minute)</a:t>
            </a:r>
            <a:endParaRPr lang="en-US" dirty="0"/>
          </a:p>
        </p:txBody>
      </p:sp>
      <p:sp>
        <p:nvSpPr>
          <p:cNvPr id="3" name="Content Placeholder 2"/>
          <p:cNvSpPr>
            <a:spLocks noGrp="1"/>
          </p:cNvSpPr>
          <p:nvPr>
            <p:ph idx="1"/>
          </p:nvPr>
        </p:nvSpPr>
        <p:spPr/>
        <p:txBody>
          <a:bodyPr>
            <a:normAutofit fontScale="85000" lnSpcReduction="20000"/>
          </a:bodyPr>
          <a:lstStyle/>
          <a:p>
            <a:pPr marL="0" indent="0" algn="just">
              <a:buNone/>
            </a:pPr>
            <a:r>
              <a:rPr lang="en-US" dirty="0" smtClean="0">
                <a:solidFill>
                  <a:srgbClr val="3366FF"/>
                </a:solidFill>
              </a:rPr>
              <a:t>Read the requirement and find out some incompleteness or ambiguity. </a:t>
            </a:r>
          </a:p>
          <a:p>
            <a:pPr marL="0" indent="0" algn="just">
              <a:buNone/>
            </a:pPr>
            <a:endParaRPr lang="en-US" dirty="0" smtClean="0"/>
          </a:p>
          <a:p>
            <a:pPr marL="0" indent="0" algn="just">
              <a:buNone/>
            </a:pPr>
            <a:r>
              <a:rPr lang="en-US" i="1" dirty="0" smtClean="0"/>
              <a:t>Administrator shall access transaction information of a particular account on a periodic basis and record the same in the KBO system such that user can view them through the Web interface. The transaction information will be available to be accessed by the administrator in the existing Master Ledger (ML) system. </a:t>
            </a:r>
            <a:r>
              <a:rPr lang="en-US" i="1" dirty="0" smtClean="0">
                <a:solidFill>
                  <a:srgbClr val="FF0000"/>
                </a:solidFill>
              </a:rPr>
              <a:t>Details for a transaction need to be available at KBO for viewing by a user within 48 hours after the transaction have been initiated by the user</a:t>
            </a:r>
            <a:r>
              <a:rPr lang="en-US" i="1" dirty="0" smtClean="0"/>
              <a:t>. </a:t>
            </a:r>
            <a:endParaRPr lang="en-US" i="1" dirty="0"/>
          </a:p>
        </p:txBody>
      </p:sp>
    </p:spTree>
    <p:extLst>
      <p:ext uri="{BB962C8B-B14F-4D97-AF65-F5344CB8AC3E}">
        <p14:creationId xmlns:p14="http://schemas.microsoft.com/office/powerpoint/2010/main" val="4071728821"/>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Description of Requirements</a:t>
            </a:r>
          </a:p>
        </p:txBody>
      </p:sp>
      <p:sp>
        <p:nvSpPr>
          <p:cNvPr id="3" name="Content Placeholder 2"/>
          <p:cNvSpPr>
            <a:spLocks noGrp="1"/>
          </p:cNvSpPr>
          <p:nvPr>
            <p:ph idx="1"/>
          </p:nvPr>
        </p:nvSpPr>
        <p:spPr/>
        <p:txBody>
          <a:bodyPr>
            <a:normAutofit fontScale="77500" lnSpcReduction="20000"/>
          </a:bodyPr>
          <a:lstStyle/>
          <a:p>
            <a:pPr marL="0" indent="0" algn="just">
              <a:buNone/>
            </a:pPr>
            <a:r>
              <a:rPr lang="en-US" dirty="0" smtClean="0"/>
              <a:t>KBO_Req_01 Expanded</a:t>
            </a:r>
          </a:p>
          <a:p>
            <a:pPr marL="0" indent="0" algn="just">
              <a:buNone/>
            </a:pPr>
            <a:endParaRPr lang="en-US" dirty="0" smtClean="0"/>
          </a:p>
          <a:p>
            <a:pPr marL="0" indent="0" algn="just">
              <a:buNone/>
            </a:pPr>
            <a:r>
              <a:rPr lang="en-US" i="1" dirty="0" smtClean="0"/>
              <a:t>Administrator shall </a:t>
            </a:r>
            <a:r>
              <a:rPr lang="en-US" i="1" dirty="0" smtClean="0">
                <a:solidFill>
                  <a:srgbClr val="FF0000"/>
                </a:solidFill>
              </a:rPr>
              <a:t>manually</a:t>
            </a:r>
            <a:r>
              <a:rPr lang="en-US" i="1" dirty="0" smtClean="0"/>
              <a:t> access transaction information for a particular account on a periodic basis from the existing Master Ledger system. </a:t>
            </a:r>
            <a:r>
              <a:rPr lang="en-US" i="1" dirty="0" smtClean="0">
                <a:solidFill>
                  <a:srgbClr val="FF0000"/>
                </a:solidFill>
              </a:rPr>
              <a:t>(Automation of this access mechanism is outside the scope of KBO’s current release and may become a Requirement for a future release.) </a:t>
            </a:r>
            <a:r>
              <a:rPr lang="en-US" i="1" dirty="0" smtClean="0"/>
              <a:t>Administrator shall record the transaction information for a particular account accessed from the ML system, in the KBO system. O</a:t>
            </a:r>
            <a:r>
              <a:rPr lang="en-US" i="1" dirty="0" smtClean="0">
                <a:solidFill>
                  <a:srgbClr val="FF0000"/>
                </a:solidFill>
              </a:rPr>
              <a:t>nly successful transactions </a:t>
            </a:r>
            <a:r>
              <a:rPr lang="en-US" i="1" dirty="0" smtClean="0"/>
              <a:t>need to be available at KBO for viewing by users within 48 hours after they have been initiated by the user. </a:t>
            </a:r>
            <a:r>
              <a:rPr lang="en-US" i="1" dirty="0" smtClean="0">
                <a:solidFill>
                  <a:srgbClr val="FF0000"/>
                </a:solidFill>
              </a:rPr>
              <a:t>Users will be notified of failed transactions through procedures outside the scope of KBO’s current release.</a:t>
            </a:r>
            <a:endParaRPr lang="en-US" i="1" dirty="0">
              <a:solidFill>
                <a:srgbClr val="FF0000"/>
              </a:solidFill>
            </a:endParaRPr>
          </a:p>
        </p:txBody>
      </p:sp>
    </p:spTree>
    <p:extLst>
      <p:ext uri="{BB962C8B-B14F-4D97-AF65-F5344CB8AC3E}">
        <p14:creationId xmlns:p14="http://schemas.microsoft.com/office/powerpoint/2010/main" val="158336753"/>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Description of Requirements</a:t>
            </a:r>
            <a:endParaRPr lang="en-US" dirty="0"/>
          </a:p>
        </p:txBody>
      </p:sp>
      <p:sp>
        <p:nvSpPr>
          <p:cNvPr id="3" name="Content Placeholder 2"/>
          <p:cNvSpPr>
            <a:spLocks noGrp="1"/>
          </p:cNvSpPr>
          <p:nvPr>
            <p:ph idx="1"/>
          </p:nvPr>
        </p:nvSpPr>
        <p:spPr/>
        <p:txBody>
          <a:bodyPr>
            <a:normAutofit fontScale="92500" lnSpcReduction="20000"/>
          </a:bodyPr>
          <a:lstStyle/>
          <a:p>
            <a:pPr marL="0" indent="0">
              <a:buNone/>
            </a:pPr>
            <a:r>
              <a:rPr lang="en-US" dirty="0" smtClean="0"/>
              <a:t>KBO_Req_01: Non-functional Parts</a:t>
            </a:r>
          </a:p>
          <a:p>
            <a:endParaRPr lang="en-US" dirty="0" smtClean="0"/>
          </a:p>
          <a:p>
            <a:r>
              <a:rPr lang="en-US" dirty="0" smtClean="0"/>
              <a:t>Ensuring transactions are recorded in a format that makes it reasonably easy to be understood by users. </a:t>
            </a:r>
            <a:r>
              <a:rPr lang="en-US" i="1" dirty="0" smtClean="0">
                <a:solidFill>
                  <a:srgbClr val="FF0000"/>
                </a:solidFill>
              </a:rPr>
              <a:t>(user friendly)</a:t>
            </a:r>
          </a:p>
          <a:p>
            <a:r>
              <a:rPr lang="en-US" dirty="0" smtClean="0"/>
              <a:t>Ensuring successful transactions are recorded at KBO within 48 hours of their initiation. </a:t>
            </a:r>
            <a:r>
              <a:rPr lang="en-US" i="1" dirty="0" smtClean="0">
                <a:solidFill>
                  <a:srgbClr val="FF0000"/>
                </a:solidFill>
              </a:rPr>
              <a:t>(performance)</a:t>
            </a:r>
          </a:p>
          <a:p>
            <a:r>
              <a:rPr lang="en-US" dirty="0" smtClean="0"/>
              <a:t>Ensuring large volumes of transaction for a particular account within a particular period of time can be handled. </a:t>
            </a:r>
            <a:r>
              <a:rPr lang="en-US" i="1" dirty="0" smtClean="0">
                <a:solidFill>
                  <a:srgbClr val="FF0000"/>
                </a:solidFill>
              </a:rPr>
              <a:t>(scalability)</a:t>
            </a:r>
          </a:p>
        </p:txBody>
      </p:sp>
    </p:spTree>
    <p:extLst>
      <p:ext uri="{BB962C8B-B14F-4D97-AF65-F5344CB8AC3E}">
        <p14:creationId xmlns:p14="http://schemas.microsoft.com/office/powerpoint/2010/main" val="2990123217"/>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 Case</a:t>
            </a:r>
            <a:endParaRPr lang="en-US" dirty="0"/>
          </a:p>
        </p:txBody>
      </p:sp>
      <p:sp>
        <p:nvSpPr>
          <p:cNvPr id="3" name="Content Placeholder 2"/>
          <p:cNvSpPr>
            <a:spLocks noGrp="1"/>
          </p:cNvSpPr>
          <p:nvPr>
            <p:ph idx="1"/>
          </p:nvPr>
        </p:nvSpPr>
        <p:spPr/>
        <p:txBody>
          <a:bodyPr>
            <a:normAutofit lnSpcReduction="10000"/>
          </a:bodyPr>
          <a:lstStyle/>
          <a:p>
            <a:pPr marL="0" indent="0">
              <a:buNone/>
            </a:pPr>
            <a:r>
              <a:rPr lang="en-US" i="1" dirty="0" smtClean="0"/>
              <a:t>“To my knowledge, no other software engineering language construct as significant as use cases has been adopted so quickly and so widely among practitioners. I believe this is because use cases play a role in so many different aspects of software engineering.”</a:t>
            </a:r>
          </a:p>
          <a:p>
            <a:pPr marL="0" indent="0" algn="r">
              <a:buNone/>
            </a:pPr>
            <a:r>
              <a:rPr lang="en-US" i="1" dirty="0"/>
              <a:t>	</a:t>
            </a:r>
            <a:r>
              <a:rPr lang="en-US" i="1" dirty="0" smtClean="0"/>
              <a:t>		</a:t>
            </a:r>
            <a:r>
              <a:rPr lang="en-US" dirty="0" smtClean="0"/>
              <a:t>Ivar Jacobson </a:t>
            </a:r>
          </a:p>
          <a:p>
            <a:pPr marL="0" indent="0" algn="r">
              <a:buNone/>
            </a:pPr>
            <a:r>
              <a:rPr lang="en-US" dirty="0"/>
              <a:t>	</a:t>
            </a:r>
            <a:r>
              <a:rPr lang="en-US" dirty="0" smtClean="0"/>
              <a:t>	Founding father of UML </a:t>
            </a:r>
          </a:p>
          <a:p>
            <a:pPr marL="0" indent="0" algn="r">
              <a:buNone/>
            </a:pPr>
            <a:r>
              <a:rPr lang="en-US" dirty="0"/>
              <a:t>	</a:t>
            </a:r>
            <a:r>
              <a:rPr lang="en-US" dirty="0" smtClean="0"/>
              <a:t>Creator of Use Case Diagram</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59</a:t>
            </a:fld>
            <a:endParaRPr lang="en-US" dirty="0"/>
          </a:p>
        </p:txBody>
      </p:sp>
    </p:spTree>
    <p:extLst>
      <p:ext uri="{BB962C8B-B14F-4D97-AF65-F5344CB8AC3E}">
        <p14:creationId xmlns:p14="http://schemas.microsoft.com/office/powerpoint/2010/main" val="1201273272"/>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09688" y="1219200"/>
            <a:ext cx="6524625"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Slide Number Placeholder 1"/>
          <p:cNvSpPr>
            <a:spLocks noGrp="1"/>
          </p:cNvSpPr>
          <p:nvPr>
            <p:ph type="sldNum" sz="quarter" idx="12"/>
          </p:nvPr>
        </p:nvSpPr>
        <p:spPr/>
        <p:txBody>
          <a:bodyPr/>
          <a:lstStyle/>
          <a:p>
            <a:fld id="{B6F15528-21DE-4FAA-801E-634DDDAF4B2B}" type="slidenum">
              <a:rPr lang="en-US" smtClean="0"/>
              <a:pPr/>
              <a:t>6</a:t>
            </a:fld>
            <a:endParaRPr lang="en-US" dirty="0"/>
          </a:p>
        </p:txBody>
      </p:sp>
    </p:spTree>
    <p:extLst>
      <p:ext uri="{BB962C8B-B14F-4D97-AF65-F5344CB8AC3E}">
        <p14:creationId xmlns:p14="http://schemas.microsoft.com/office/powerpoint/2010/main" val="4051017119"/>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62075" y="142875"/>
            <a:ext cx="6419850" cy="6572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3"/>
          <p:cNvSpPr txBox="1"/>
          <p:nvPr/>
        </p:nvSpPr>
        <p:spPr>
          <a:xfrm>
            <a:off x="5007931" y="6499681"/>
            <a:ext cx="4136069" cy="43088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100" b="1" dirty="0"/>
              <a:t>Software Engineering: Concepts and Applications by Subhajit Datta </a:t>
            </a:r>
            <a:endParaRPr lang="en-US" sz="1100" b="1" dirty="0" smtClean="0"/>
          </a:p>
          <a:p>
            <a:r>
              <a:rPr lang="en-US" sz="1100" b="1" dirty="0" smtClean="0"/>
              <a:t>(</a:t>
            </a:r>
            <a:r>
              <a:rPr lang="en-US" sz="1100" b="1" dirty="0"/>
              <a:t>Oxford University Press, 2010)</a:t>
            </a:r>
          </a:p>
        </p:txBody>
      </p:sp>
    </p:spTree>
    <p:extLst>
      <p:ext uri="{BB962C8B-B14F-4D97-AF65-F5344CB8AC3E}">
        <p14:creationId xmlns:p14="http://schemas.microsoft.com/office/powerpoint/2010/main" val="4244494031"/>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 Case</a:t>
            </a:r>
            <a:endParaRPr lang="en-SG" dirty="0"/>
          </a:p>
        </p:txBody>
      </p:sp>
      <p:sp>
        <p:nvSpPr>
          <p:cNvPr id="3" name="Content Placeholder 2"/>
          <p:cNvSpPr>
            <a:spLocks noGrp="1"/>
          </p:cNvSpPr>
          <p:nvPr>
            <p:ph idx="1"/>
          </p:nvPr>
        </p:nvSpPr>
        <p:spPr/>
        <p:txBody>
          <a:bodyPr>
            <a:normAutofit fontScale="92500" lnSpcReduction="20000"/>
          </a:bodyPr>
          <a:lstStyle/>
          <a:p>
            <a:r>
              <a:rPr lang="en-SG" dirty="0"/>
              <a:t>Constraints - The formal rules and limitations a Use Case operates under, defining what can and cannot be done. These include: </a:t>
            </a:r>
          </a:p>
          <a:p>
            <a:pPr lvl="1"/>
            <a:r>
              <a:rPr lang="en-SG" dirty="0"/>
              <a:t>Pre-conditions that must have already occurred or be in place before the use case is run; for example, &lt;create order&gt; must precede &lt;modify order&gt; </a:t>
            </a:r>
          </a:p>
          <a:p>
            <a:pPr lvl="1"/>
            <a:r>
              <a:rPr lang="en-SG" dirty="0"/>
              <a:t>Post-conditions that must be true once the Use Case is complete; for example, &lt;order is modified and consistent&gt; </a:t>
            </a:r>
          </a:p>
          <a:p>
            <a:pPr lvl="1"/>
            <a:r>
              <a:rPr lang="en-SG" dirty="0"/>
              <a:t>Invariants that must always be true throughout the time the Use Case operates; for example, an order must always have a customer number. </a:t>
            </a:r>
          </a:p>
          <a:p>
            <a:endParaRPr lang="en-SG" dirty="0"/>
          </a:p>
        </p:txBody>
      </p:sp>
    </p:spTree>
    <p:extLst>
      <p:ext uri="{BB962C8B-B14F-4D97-AF65-F5344CB8AC3E}">
        <p14:creationId xmlns:p14="http://schemas.microsoft.com/office/powerpoint/2010/main" val="1200719110"/>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Flow of Events</a:t>
            </a:r>
            <a:endParaRPr lang="en-SG" dirty="0"/>
          </a:p>
        </p:txBody>
      </p:sp>
      <p:sp>
        <p:nvSpPr>
          <p:cNvPr id="3" name="Content Placeholder 2"/>
          <p:cNvSpPr>
            <a:spLocks noGrp="1"/>
          </p:cNvSpPr>
          <p:nvPr>
            <p:ph idx="1"/>
          </p:nvPr>
        </p:nvSpPr>
        <p:spPr/>
        <p:txBody>
          <a:bodyPr>
            <a:normAutofit fontScale="85000" lnSpcReduction="10000"/>
          </a:bodyPr>
          <a:lstStyle/>
          <a:p>
            <a:pPr marL="0" indent="0">
              <a:buNone/>
            </a:pPr>
            <a:r>
              <a:rPr lang="en-US" dirty="0" smtClean="0"/>
              <a:t>Basic flow of events </a:t>
            </a:r>
          </a:p>
          <a:p>
            <a:r>
              <a:rPr lang="en-US" dirty="0" smtClean="0"/>
              <a:t>Is the most common pathway. It usually depicts a perfect situation, in which nothing goes wrong.</a:t>
            </a:r>
          </a:p>
          <a:p>
            <a:pPr marL="0" indent="0">
              <a:buNone/>
            </a:pPr>
            <a:r>
              <a:rPr lang="en-US" dirty="0" smtClean="0"/>
              <a:t>Alternative flow of events</a:t>
            </a:r>
          </a:p>
          <a:p>
            <a:r>
              <a:rPr lang="en-US" dirty="0" smtClean="0"/>
              <a:t>Is a pathway that is still considered a good pathway; it’s just not the most heavily travelled one.</a:t>
            </a:r>
          </a:p>
          <a:p>
            <a:pPr marL="0" indent="0">
              <a:buNone/>
            </a:pPr>
            <a:r>
              <a:rPr lang="en-US" dirty="0" smtClean="0"/>
              <a:t>Exception Flow of Events </a:t>
            </a:r>
          </a:p>
          <a:p>
            <a:r>
              <a:rPr lang="en-US" dirty="0" smtClean="0"/>
              <a:t>Things don’t always go as planned. An exception is an error condition that is important enough to the application to capture.</a:t>
            </a:r>
            <a:endParaRPr lang="en-SG" dirty="0"/>
          </a:p>
        </p:txBody>
      </p:sp>
    </p:spTree>
    <p:extLst>
      <p:ext uri="{BB962C8B-B14F-4D97-AF65-F5344CB8AC3E}">
        <p14:creationId xmlns:p14="http://schemas.microsoft.com/office/powerpoint/2010/main" val="2876143632"/>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Cohort Exercise 3</a:t>
            </a:r>
            <a:endParaRPr lang="en-US" dirty="0"/>
          </a:p>
        </p:txBody>
      </p:sp>
      <p:sp>
        <p:nvSpPr>
          <p:cNvPr id="4" name="Content Placeholder 3"/>
          <p:cNvSpPr>
            <a:spLocks noGrp="1"/>
          </p:cNvSpPr>
          <p:nvPr>
            <p:ph idx="1"/>
          </p:nvPr>
        </p:nvSpPr>
        <p:spPr/>
        <p:txBody>
          <a:bodyPr/>
          <a:lstStyle/>
          <a:p>
            <a:r>
              <a:rPr lang="en-US" dirty="0" smtClean="0"/>
              <a:t>Work as a group, document one use case of the App that you are developing.</a:t>
            </a:r>
            <a:endParaRPr lang="en-US" dirty="0"/>
          </a:p>
        </p:txBody>
      </p:sp>
      <p:sp>
        <p:nvSpPr>
          <p:cNvPr id="2" name="Slide Number Placeholder 1"/>
          <p:cNvSpPr>
            <a:spLocks noGrp="1"/>
          </p:cNvSpPr>
          <p:nvPr>
            <p:ph type="sldNum" sz="quarter" idx="12"/>
          </p:nvPr>
        </p:nvSpPr>
        <p:spPr/>
        <p:txBody>
          <a:bodyPr/>
          <a:lstStyle/>
          <a:p>
            <a:fld id="{B6F15528-21DE-4FAA-801E-634DDDAF4B2B}" type="slidenum">
              <a:rPr lang="en-US" smtClean="0"/>
              <a:pPr/>
              <a:t>63</a:t>
            </a:fld>
            <a:endParaRPr lang="en-US" dirty="0"/>
          </a:p>
        </p:txBody>
      </p:sp>
    </p:spTree>
    <p:extLst>
      <p:ext uri="{BB962C8B-B14F-4D97-AF65-F5344CB8AC3E}">
        <p14:creationId xmlns:p14="http://schemas.microsoft.com/office/powerpoint/2010/main" val="2854921843"/>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9800" y="304800"/>
            <a:ext cx="4967288" cy="63350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Slide Number Placeholder 1"/>
          <p:cNvSpPr>
            <a:spLocks noGrp="1"/>
          </p:cNvSpPr>
          <p:nvPr>
            <p:ph type="sldNum" sz="quarter" idx="12"/>
          </p:nvPr>
        </p:nvSpPr>
        <p:spPr/>
        <p:txBody>
          <a:bodyPr/>
          <a:lstStyle/>
          <a:p>
            <a:fld id="{B6F15528-21DE-4FAA-801E-634DDDAF4B2B}" type="slidenum">
              <a:rPr lang="en-US" smtClean="0"/>
              <a:pPr/>
              <a:t>7</a:t>
            </a:fld>
            <a:endParaRPr lang="en-US" dirty="0"/>
          </a:p>
        </p:txBody>
      </p:sp>
    </p:spTree>
    <p:extLst>
      <p:ext uri="{BB962C8B-B14F-4D97-AF65-F5344CB8AC3E}">
        <p14:creationId xmlns:p14="http://schemas.microsoft.com/office/powerpoint/2010/main" val="2522070908"/>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7400" y="172481"/>
            <a:ext cx="4953000" cy="64143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Slide Number Placeholder 1"/>
          <p:cNvSpPr>
            <a:spLocks noGrp="1"/>
          </p:cNvSpPr>
          <p:nvPr>
            <p:ph type="sldNum" sz="quarter" idx="12"/>
          </p:nvPr>
        </p:nvSpPr>
        <p:spPr/>
        <p:txBody>
          <a:bodyPr/>
          <a:lstStyle/>
          <a:p>
            <a:fld id="{B6F15528-21DE-4FAA-801E-634DDDAF4B2B}" type="slidenum">
              <a:rPr lang="en-US" smtClean="0"/>
              <a:pPr/>
              <a:t>8</a:t>
            </a:fld>
            <a:endParaRPr lang="en-US" dirty="0"/>
          </a:p>
        </p:txBody>
      </p:sp>
    </p:spTree>
    <p:extLst>
      <p:ext uri="{BB962C8B-B14F-4D97-AF65-F5344CB8AC3E}">
        <p14:creationId xmlns:p14="http://schemas.microsoft.com/office/powerpoint/2010/main" val="1527628292"/>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6F15528-21DE-4FAA-801E-634DDDAF4B2B}" type="slidenum">
              <a:rPr lang="en-US" smtClean="0"/>
              <a:pPr/>
              <a:t>9</a:t>
            </a:fld>
            <a:endParaRPr lang="en-US" dirty="0"/>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0200" y="914400"/>
            <a:ext cx="5763029" cy="4991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1016015"/>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20129</TotalTime>
  <Words>3053</Words>
  <Application>Microsoft Macintosh PowerPoint</Application>
  <PresentationFormat>On-screen Show (4:3)</PresentationFormat>
  <Paragraphs>420</Paragraphs>
  <Slides>63</Slides>
  <Notes>24</Notes>
  <HiddenSlides>0</HiddenSlides>
  <MMClips>0</MMClips>
  <ScaleCrop>false</ScaleCrop>
  <HeadingPairs>
    <vt:vector size="4" baseType="variant">
      <vt:variant>
        <vt:lpstr>Theme</vt:lpstr>
      </vt:variant>
      <vt:variant>
        <vt:i4>1</vt:i4>
      </vt:variant>
      <vt:variant>
        <vt:lpstr>Slide Titles</vt:lpstr>
      </vt:variant>
      <vt:variant>
        <vt:i4>63</vt:i4>
      </vt:variant>
    </vt:vector>
  </HeadingPairs>
  <TitlesOfParts>
    <vt:vector size="64" baseType="lpstr">
      <vt:lpstr>Office Theme</vt:lpstr>
      <vt:lpstr>50.003: Elements of Software Construction</vt:lpstr>
      <vt:lpstr>PowerPoint Presentation</vt:lpstr>
      <vt:lpstr>Plan for the Week</vt:lpstr>
      <vt:lpstr>PowerPoint Presentation</vt:lpstr>
      <vt:lpstr>What is Design?</vt:lpstr>
      <vt:lpstr>PowerPoint Presentation</vt:lpstr>
      <vt:lpstr>PowerPoint Presentation</vt:lpstr>
      <vt:lpstr>PowerPoint Presentation</vt:lpstr>
      <vt:lpstr>PowerPoint Presentation</vt:lpstr>
      <vt:lpstr>PowerPoint Presentation</vt:lpstr>
      <vt:lpstr>The Rational Model</vt:lpstr>
      <vt:lpstr>The Rational Model</vt:lpstr>
      <vt:lpstr>Criticizing the Rational Model</vt:lpstr>
      <vt:lpstr>Software Design is Hard (cont’d)</vt:lpstr>
      <vt:lpstr>ADDRESSING COMPLEXITY IN DESIGN</vt:lpstr>
      <vt:lpstr>Strategies for addressing complexity</vt:lpstr>
      <vt:lpstr>Decomposition</vt:lpstr>
      <vt:lpstr>Decomposition</vt:lpstr>
      <vt:lpstr>Decomposition</vt:lpstr>
      <vt:lpstr>Decomposition</vt:lpstr>
      <vt:lpstr>Cohort Exercise 1.1</vt:lpstr>
      <vt:lpstr>Abstraction</vt:lpstr>
      <vt:lpstr>Abstraction</vt:lpstr>
      <vt:lpstr>Abstraction</vt:lpstr>
      <vt:lpstr>Abstraction</vt:lpstr>
      <vt:lpstr>Abstraction</vt:lpstr>
      <vt:lpstr>Abstraction</vt:lpstr>
      <vt:lpstr>Abstraction</vt:lpstr>
      <vt:lpstr>Abstraction</vt:lpstr>
      <vt:lpstr>Abstraction</vt:lpstr>
      <vt:lpstr>Abstraction</vt:lpstr>
      <vt:lpstr>What’s that?</vt:lpstr>
      <vt:lpstr>Abstraction</vt:lpstr>
      <vt:lpstr>Abstraction</vt:lpstr>
      <vt:lpstr>Abstraction</vt:lpstr>
      <vt:lpstr>Cohort Exercise 1.2</vt:lpstr>
      <vt:lpstr>Cohort Exercise 1.2</vt:lpstr>
      <vt:lpstr>Hierarchy</vt:lpstr>
      <vt:lpstr>Cohort Exercise 1.3</vt:lpstr>
      <vt:lpstr>Cohort Exercise 1.4</vt:lpstr>
      <vt:lpstr>Cohort Exercise 1.4 (cont’d)</vt:lpstr>
      <vt:lpstr>Further Reading</vt:lpstr>
      <vt:lpstr>The Languages of software development</vt:lpstr>
      <vt:lpstr>The Spectrum of Languages</vt:lpstr>
      <vt:lpstr>Lineage of programming languages</vt:lpstr>
      <vt:lpstr>Generations of PL</vt:lpstr>
      <vt:lpstr>The High and Low of PL</vt:lpstr>
      <vt:lpstr>Why Modeling Languages?</vt:lpstr>
      <vt:lpstr>Unified Modelling Language</vt:lpstr>
      <vt:lpstr>Why so many diagrams?</vt:lpstr>
      <vt:lpstr>We Will Cover</vt:lpstr>
      <vt:lpstr>User Requirements: a Case Study</vt:lpstr>
      <vt:lpstr>Roles and Functionality </vt:lpstr>
      <vt:lpstr>Glossary</vt:lpstr>
      <vt:lpstr>Description of Requirements</vt:lpstr>
      <vt:lpstr>Cohort Exercise (5 minute)</vt:lpstr>
      <vt:lpstr>Description of Requirements</vt:lpstr>
      <vt:lpstr>Description of Requirements</vt:lpstr>
      <vt:lpstr>Use Case</vt:lpstr>
      <vt:lpstr>PowerPoint Presentation</vt:lpstr>
      <vt:lpstr>Use Case</vt:lpstr>
      <vt:lpstr>Flow of Events</vt:lpstr>
      <vt:lpstr>Cohort Exercise 3</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Software Construction</dc:title>
  <dc:creator>Subhajit Datta</dc:creator>
  <cp:lastModifiedBy>Sudipta Chattopadhyay</cp:lastModifiedBy>
  <cp:revision>517</cp:revision>
  <dcterms:created xsi:type="dcterms:W3CDTF">2006-08-16T00:00:00Z</dcterms:created>
  <dcterms:modified xsi:type="dcterms:W3CDTF">2018-01-28T15:10:47Z</dcterms:modified>
</cp:coreProperties>
</file>